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89750" cy="1002188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B07B9D-70B4-4D72-B9D4-5CCA82C79FB5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2CCDE8-BD6E-4F10-A267-D51799920E7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60367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7BAA-D8AE-4079-9DDD-06A7107985BF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F621-1ECA-4D79-AD84-E1F4E5A558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2222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7BAA-D8AE-4079-9DDD-06A7107985BF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F621-1ECA-4D79-AD84-E1F4E5A558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4931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7BAA-D8AE-4079-9DDD-06A7107985BF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F621-1ECA-4D79-AD84-E1F4E5A558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5324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7BAA-D8AE-4079-9DDD-06A7107985BF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F621-1ECA-4D79-AD84-E1F4E5A558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4750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7BAA-D8AE-4079-9DDD-06A7107985BF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F621-1ECA-4D79-AD84-E1F4E5A558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65006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7BAA-D8AE-4079-9DDD-06A7107985BF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F621-1ECA-4D79-AD84-E1F4E5A558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1151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7BAA-D8AE-4079-9DDD-06A7107985BF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F621-1ECA-4D79-AD84-E1F4E5A558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8081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7BAA-D8AE-4079-9DDD-06A7107985BF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F621-1ECA-4D79-AD84-E1F4E5A558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9526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7BAA-D8AE-4079-9DDD-06A7107985BF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F621-1ECA-4D79-AD84-E1F4E5A558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66137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7BAA-D8AE-4079-9DDD-06A7107985BF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F621-1ECA-4D79-AD84-E1F4E5A558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4300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C7BAA-D8AE-4079-9DDD-06A7107985BF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0F621-1ECA-4D79-AD84-E1F4E5A558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4972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C7BAA-D8AE-4079-9DDD-06A7107985BF}" type="datetimeFigureOut">
              <a:rPr lang="nl-NL" smtClean="0"/>
              <a:t>9-9-2026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0F621-1ECA-4D79-AD84-E1F4E5A5585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2149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53092" y="444631"/>
            <a:ext cx="9144000" cy="2387600"/>
          </a:xfrm>
        </p:spPr>
        <p:txBody>
          <a:bodyPr/>
          <a:lstStyle/>
          <a:p>
            <a:r>
              <a:rPr lang="nl-NL" dirty="0" smtClean="0">
                <a:solidFill>
                  <a:srgbClr val="C00000"/>
                </a:solidFill>
              </a:rPr>
              <a:t>Communicatie als identiteit van kerkenwerk</a:t>
            </a:r>
            <a:endParaRPr lang="nl-NL" dirty="0">
              <a:solidFill>
                <a:srgbClr val="C00000"/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925" y="3810000"/>
            <a:ext cx="50673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70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517924"/>
          </a:xfrm>
        </p:spPr>
        <p:txBody>
          <a:bodyPr/>
          <a:lstStyle/>
          <a:p>
            <a:r>
              <a:rPr lang="nl-NL" dirty="0" smtClean="0">
                <a:solidFill>
                  <a:srgbClr val="C00000"/>
                </a:solidFill>
              </a:rPr>
              <a:t>1. Identiteit (Incarnatie)</a:t>
            </a:r>
            <a:br>
              <a:rPr lang="nl-NL" dirty="0" smtClean="0">
                <a:solidFill>
                  <a:srgbClr val="C00000"/>
                </a:solidFill>
              </a:rPr>
            </a:br>
            <a:r>
              <a:rPr lang="nl-NL" dirty="0" smtClean="0">
                <a:solidFill>
                  <a:srgbClr val="C00000"/>
                </a:solidFill>
              </a:rPr>
              <a:t>2. Breuklijnen (Accommodatie)</a:t>
            </a:r>
            <a:br>
              <a:rPr lang="nl-NL" dirty="0" smtClean="0">
                <a:solidFill>
                  <a:srgbClr val="C00000"/>
                </a:solidFill>
              </a:rPr>
            </a:br>
            <a:r>
              <a:rPr lang="nl-NL" dirty="0" smtClean="0">
                <a:solidFill>
                  <a:srgbClr val="C00000"/>
                </a:solidFill>
              </a:rPr>
              <a:t>3. Strategie (Acculturatie) </a:t>
            </a:r>
            <a:endParaRPr lang="nl-NL" dirty="0">
              <a:solidFill>
                <a:srgbClr val="C00000"/>
              </a:solidFill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141" y="2853492"/>
            <a:ext cx="5333664" cy="400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483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NL" dirty="0" smtClean="0">
                <a:solidFill>
                  <a:srgbClr val="C00000"/>
                </a:solidFill>
              </a:rPr>
              <a:t>1. Identificatie 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8514" y="1690688"/>
            <a:ext cx="4175933" cy="518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937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err="1" smtClean="0">
                <a:solidFill>
                  <a:srgbClr val="C00000"/>
                </a:solidFill>
              </a:rPr>
              <a:t>Heinrich</a:t>
            </a:r>
            <a:r>
              <a:rPr lang="nl-NL" dirty="0" smtClean="0">
                <a:solidFill>
                  <a:srgbClr val="C00000"/>
                </a:solidFill>
              </a:rPr>
              <a:t> Heppe: 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err="1" smtClean="0"/>
              <a:t>communicatio</a:t>
            </a:r>
            <a:r>
              <a:rPr lang="nl-NL" dirty="0" smtClean="0"/>
              <a:t> </a:t>
            </a:r>
            <a:r>
              <a:rPr lang="nl-NL" dirty="0" err="1" smtClean="0"/>
              <a:t>personarum</a:t>
            </a:r>
            <a:r>
              <a:rPr lang="nl-NL" dirty="0" smtClean="0"/>
              <a:t> </a:t>
            </a:r>
            <a:r>
              <a:rPr lang="nl-NL" dirty="0" err="1" smtClean="0"/>
              <a:t>divinarum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err="1" smtClean="0"/>
              <a:t>communicatio</a:t>
            </a:r>
            <a:r>
              <a:rPr lang="nl-NL" dirty="0" smtClean="0"/>
              <a:t> </a:t>
            </a:r>
            <a:r>
              <a:rPr lang="nl-NL" dirty="0" err="1" smtClean="0"/>
              <a:t>operationum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err="1" smtClean="0"/>
              <a:t>communicatio</a:t>
            </a:r>
            <a:r>
              <a:rPr lang="nl-NL" dirty="0" smtClean="0"/>
              <a:t> </a:t>
            </a:r>
            <a:r>
              <a:rPr lang="nl-NL" dirty="0" err="1" smtClean="0"/>
              <a:t>gratiarum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err="1" smtClean="0"/>
              <a:t>communicatio</a:t>
            </a:r>
            <a:r>
              <a:rPr lang="nl-NL" dirty="0" smtClean="0"/>
              <a:t> </a:t>
            </a:r>
            <a:r>
              <a:rPr lang="nl-NL" dirty="0" err="1" smtClean="0"/>
              <a:t>analogica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>
                <a:solidFill>
                  <a:srgbClr val="C00000"/>
                </a:solidFill>
              </a:rPr>
              <a:t>Karl Barth: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‘God spreekt in Jezus Christus, in de Schrift en in de verkondiging’ </a:t>
            </a:r>
            <a:br>
              <a:rPr lang="nl-NL" dirty="0" smtClean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/>
              <a:t>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27479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6077" y="272105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nl-NL" dirty="0" smtClean="0">
                <a:solidFill>
                  <a:srgbClr val="C00000"/>
                </a:solidFill>
              </a:rPr>
              <a:t>2. Breuklijnen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* Abram: persoonlijk</a:t>
            </a:r>
            <a:br>
              <a:rPr lang="nl-NL" dirty="0" smtClean="0"/>
            </a:br>
            <a:r>
              <a:rPr lang="nl-NL" dirty="0" smtClean="0"/>
              <a:t>* Mozes: volk</a:t>
            </a:r>
            <a:br>
              <a:rPr lang="nl-NL" dirty="0" smtClean="0"/>
            </a:br>
            <a:r>
              <a:rPr lang="nl-NL" dirty="0" smtClean="0"/>
              <a:t>* Salomo: tempel</a:t>
            </a:r>
            <a:br>
              <a:rPr lang="nl-NL" dirty="0" smtClean="0"/>
            </a:br>
            <a:r>
              <a:rPr lang="nl-NL" dirty="0" smtClean="0"/>
              <a:t>* Babylonië: synagoge</a:t>
            </a:r>
            <a:br>
              <a:rPr lang="nl-NL" dirty="0" smtClean="0"/>
            </a:br>
            <a:r>
              <a:rPr lang="nl-NL" dirty="0" smtClean="0"/>
              <a:t>* Jezus: incarnatie</a:t>
            </a:r>
            <a:br>
              <a:rPr lang="nl-NL" dirty="0" smtClean="0"/>
            </a:br>
            <a:r>
              <a:rPr lang="nl-NL" dirty="0" smtClean="0"/>
              <a:t>* Constantijn: kerk als meerderheid</a:t>
            </a:r>
            <a:br>
              <a:rPr lang="nl-NL" dirty="0" smtClean="0"/>
            </a:br>
            <a:r>
              <a:rPr lang="nl-NL" dirty="0" smtClean="0"/>
              <a:t>* </a:t>
            </a:r>
            <a:r>
              <a:rPr lang="nl-NL" dirty="0" err="1" smtClean="0"/>
              <a:t>Gutenberg</a:t>
            </a:r>
            <a:r>
              <a:rPr lang="nl-NL" dirty="0" smtClean="0"/>
              <a:t>: boekdrukkunst</a:t>
            </a:r>
            <a:br>
              <a:rPr lang="nl-NL" dirty="0" smtClean="0"/>
            </a:br>
            <a:r>
              <a:rPr lang="nl-NL" dirty="0" smtClean="0"/>
              <a:t>* Verlichting: secularisatie</a:t>
            </a:r>
            <a:br>
              <a:rPr lang="nl-NL" dirty="0" smtClean="0"/>
            </a:br>
            <a:r>
              <a:rPr lang="nl-NL" dirty="0" smtClean="0"/>
              <a:t>* Digitalisering: eigen regie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01496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>
                <a:solidFill>
                  <a:srgbClr val="C00000"/>
                </a:solidFill>
              </a:rPr>
              <a:t/>
            </a:r>
            <a:br>
              <a:rPr lang="nl-NL" dirty="0" smtClean="0">
                <a:solidFill>
                  <a:srgbClr val="C00000"/>
                </a:solidFill>
              </a:rPr>
            </a:br>
            <a:r>
              <a:rPr lang="nl-NL" dirty="0" smtClean="0">
                <a:solidFill>
                  <a:srgbClr val="C00000"/>
                </a:solidFill>
              </a:rPr>
              <a:t/>
            </a:r>
            <a:br>
              <a:rPr lang="nl-NL" dirty="0" smtClean="0">
                <a:solidFill>
                  <a:srgbClr val="C00000"/>
                </a:solidFill>
              </a:rPr>
            </a:br>
            <a:r>
              <a:rPr lang="nl-NL" dirty="0" smtClean="0">
                <a:solidFill>
                  <a:srgbClr val="C00000"/>
                </a:solidFill>
              </a:rPr>
              <a:t/>
            </a:r>
            <a:br>
              <a:rPr lang="nl-NL" dirty="0" smtClean="0">
                <a:solidFill>
                  <a:srgbClr val="C00000"/>
                </a:solidFill>
              </a:rPr>
            </a:br>
            <a:r>
              <a:rPr lang="nl-NL" dirty="0" smtClean="0">
                <a:solidFill>
                  <a:srgbClr val="C00000"/>
                </a:solidFill>
              </a:rPr>
              <a:t/>
            </a:r>
            <a:br>
              <a:rPr lang="nl-NL" dirty="0" smtClean="0">
                <a:solidFill>
                  <a:srgbClr val="C00000"/>
                </a:solidFill>
              </a:rPr>
            </a:br>
            <a:r>
              <a:rPr lang="nl-NL" dirty="0" smtClean="0">
                <a:solidFill>
                  <a:srgbClr val="C00000"/>
                </a:solidFill>
              </a:rPr>
              <a:t/>
            </a:r>
            <a:br>
              <a:rPr lang="nl-NL" dirty="0" smtClean="0">
                <a:solidFill>
                  <a:srgbClr val="C00000"/>
                </a:solidFill>
              </a:rPr>
            </a:br>
            <a:r>
              <a:rPr lang="nl-NL" dirty="0" smtClean="0">
                <a:solidFill>
                  <a:srgbClr val="C00000"/>
                </a:solidFill>
              </a:rPr>
              <a:t/>
            </a:r>
            <a:br>
              <a:rPr lang="nl-NL" dirty="0" smtClean="0">
                <a:solidFill>
                  <a:srgbClr val="C00000"/>
                </a:solidFill>
              </a:rPr>
            </a:br>
            <a:r>
              <a:rPr lang="nl-NL" dirty="0" smtClean="0">
                <a:solidFill>
                  <a:srgbClr val="C00000"/>
                </a:solidFill>
              </a:rPr>
              <a:t/>
            </a:r>
            <a:br>
              <a:rPr lang="nl-NL" dirty="0" smtClean="0">
                <a:solidFill>
                  <a:srgbClr val="C00000"/>
                </a:solidFill>
              </a:rPr>
            </a:br>
            <a:r>
              <a:rPr lang="nl-NL" dirty="0" smtClean="0">
                <a:solidFill>
                  <a:srgbClr val="C00000"/>
                </a:solidFill>
              </a:rPr>
              <a:t/>
            </a:r>
            <a:br>
              <a:rPr lang="nl-NL" dirty="0" smtClean="0">
                <a:solidFill>
                  <a:srgbClr val="C00000"/>
                </a:solidFill>
              </a:rPr>
            </a:br>
            <a:r>
              <a:rPr lang="nl-NL" dirty="0" smtClean="0">
                <a:solidFill>
                  <a:srgbClr val="C00000"/>
                </a:solidFill>
              </a:rPr>
              <a:t>2. Breuklijnen / </a:t>
            </a:r>
            <a:r>
              <a:rPr lang="nl-NL" dirty="0" err="1" smtClean="0">
                <a:solidFill>
                  <a:srgbClr val="C00000"/>
                </a:solidFill>
              </a:rPr>
              <a:t>Accommodatio</a:t>
            </a:r>
            <a:r>
              <a:rPr lang="nl-NL" dirty="0" smtClean="0">
                <a:solidFill>
                  <a:srgbClr val="C00000"/>
                </a:solidFill>
              </a:rPr>
              <a:t/>
            </a:r>
            <a:br>
              <a:rPr lang="nl-NL" dirty="0" smtClean="0">
                <a:solidFill>
                  <a:srgbClr val="C00000"/>
                </a:solidFill>
              </a:rPr>
            </a:br>
            <a:r>
              <a:rPr lang="nl-NL" dirty="0" smtClean="0">
                <a:solidFill>
                  <a:srgbClr val="C00000"/>
                </a:solidFill>
              </a:rPr>
              <a:t/>
            </a:r>
            <a:br>
              <a:rPr lang="nl-NL" dirty="0" smtClean="0">
                <a:solidFill>
                  <a:srgbClr val="C00000"/>
                </a:solidFill>
              </a:rPr>
            </a:br>
            <a:r>
              <a:rPr lang="nl-NL" dirty="0" smtClean="0">
                <a:solidFill>
                  <a:srgbClr val="C00000"/>
                </a:solidFill>
              </a:rPr>
              <a:t/>
            </a:r>
            <a:br>
              <a:rPr lang="nl-NL" dirty="0" smtClean="0">
                <a:solidFill>
                  <a:srgbClr val="C00000"/>
                </a:solidFill>
              </a:rPr>
            </a:br>
            <a:r>
              <a:rPr lang="nl-NL" dirty="0" smtClean="0"/>
              <a:t>Johannes Calvijn: verstaanbaarheid</a:t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Klaas Schilder: openbaringswijze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9362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C00000"/>
                </a:solidFill>
              </a:rPr>
              <a:t>3. Communicatiestrategie</a:t>
            </a:r>
            <a:endParaRPr lang="nl-NL" dirty="0">
              <a:solidFill>
                <a:srgbClr val="C00000"/>
              </a:solidFill>
            </a:endParaRPr>
          </a:p>
        </p:txBody>
      </p:sp>
      <p:pic>
        <p:nvPicPr>
          <p:cNvPr id="1026" name="Picture 2" descr="NBV 2004 literaire editi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990" y="2248349"/>
            <a:ext cx="2318004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0829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21</Words>
  <Application>Microsoft Office PowerPoint</Application>
  <PresentationFormat>Breedbeeld</PresentationFormat>
  <Paragraphs>8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Kantoorthema</vt:lpstr>
      <vt:lpstr>Communicatie als identiteit van kerkenwerk</vt:lpstr>
      <vt:lpstr>1. Identiteit (Incarnatie) 2. Breuklijnen (Accommodatie) 3. Strategie (Acculturatie) </vt:lpstr>
      <vt:lpstr>1. Identificatie   </vt:lpstr>
      <vt:lpstr>          Heinrich Heppe:   communicatio personarum divinarum communicatio operationum communicatio gratiarum communicatio analogica  Karl Barth:  ‘God spreekt in Jezus Christus, in de Schrift en in de verkondiging’  </vt:lpstr>
      <vt:lpstr>2. Breuklijnen  * Abram: persoonlijk * Mozes: volk * Salomo: tempel * Babylonië: synagoge * Jezus: incarnatie * Constantijn: kerk als meerderheid * Gutenberg: boekdrukkunst * Verlichting: secularisatie * Digitalisering: eigen regie</vt:lpstr>
      <vt:lpstr>        2. Breuklijnen / Accommodatio   Johannes Calvijn: verstaanbaarheid  Klaas Schilder: openbaringswijze</vt:lpstr>
      <vt:lpstr>3. Communicatiestrategie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Communicatie als identiteit van kerkenwerk</dc:title>
  <dc:creator>Microsoft-account</dc:creator>
  <cp:lastModifiedBy>Microsoft-account</cp:lastModifiedBy>
  <cp:revision>8</cp:revision>
  <cp:lastPrinted>2026-09-07T07:39:26Z</cp:lastPrinted>
  <dcterms:created xsi:type="dcterms:W3CDTF">2026-08-27T13:40:35Z</dcterms:created>
  <dcterms:modified xsi:type="dcterms:W3CDTF">2026-09-09T17:53:30Z</dcterms:modified>
</cp:coreProperties>
</file>