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50A66-6AB6-4E92-812E-B65BE74E7027}" type="datetimeFigureOut">
              <a:rPr lang="nl-NL" smtClean="0"/>
              <a:t>22-9-2025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C140C-7B28-4BA5-8855-F6A1A1EFBE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4234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50A66-6AB6-4E92-812E-B65BE74E7027}" type="datetimeFigureOut">
              <a:rPr lang="nl-NL" smtClean="0"/>
              <a:t>22-9-2025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C140C-7B28-4BA5-8855-F6A1A1EFBE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5675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50A66-6AB6-4E92-812E-B65BE74E7027}" type="datetimeFigureOut">
              <a:rPr lang="nl-NL" smtClean="0"/>
              <a:t>22-9-2025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C140C-7B28-4BA5-8855-F6A1A1EFBE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78813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50A66-6AB6-4E92-812E-B65BE74E7027}" type="datetimeFigureOut">
              <a:rPr lang="nl-NL" smtClean="0"/>
              <a:t>22-9-2025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C140C-7B28-4BA5-8855-F6A1A1EFBE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8164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50A66-6AB6-4E92-812E-B65BE74E7027}" type="datetimeFigureOut">
              <a:rPr lang="nl-NL" smtClean="0"/>
              <a:t>22-9-2025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C140C-7B28-4BA5-8855-F6A1A1EFBE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549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50A66-6AB6-4E92-812E-B65BE74E7027}" type="datetimeFigureOut">
              <a:rPr lang="nl-NL" smtClean="0"/>
              <a:t>22-9-2025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C140C-7B28-4BA5-8855-F6A1A1EFBE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5939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50A66-6AB6-4E92-812E-B65BE74E7027}" type="datetimeFigureOut">
              <a:rPr lang="nl-NL" smtClean="0"/>
              <a:t>22-9-2025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C140C-7B28-4BA5-8855-F6A1A1EFBE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60674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50A66-6AB6-4E92-812E-B65BE74E7027}" type="datetimeFigureOut">
              <a:rPr lang="nl-NL" smtClean="0"/>
              <a:t>22-9-2025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C140C-7B28-4BA5-8855-F6A1A1EFBE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5892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50A66-6AB6-4E92-812E-B65BE74E7027}" type="datetimeFigureOut">
              <a:rPr lang="nl-NL" smtClean="0"/>
              <a:t>22-9-2025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C140C-7B28-4BA5-8855-F6A1A1EFBE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0607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50A66-6AB6-4E92-812E-B65BE74E7027}" type="datetimeFigureOut">
              <a:rPr lang="nl-NL" smtClean="0"/>
              <a:t>22-9-2025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C140C-7B28-4BA5-8855-F6A1A1EFBE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73568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50A66-6AB6-4E92-812E-B65BE74E7027}" type="datetimeFigureOut">
              <a:rPr lang="nl-NL" smtClean="0"/>
              <a:t>22-9-2025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C140C-7B28-4BA5-8855-F6A1A1EFBE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7140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50A66-6AB6-4E92-812E-B65BE74E7027}" type="datetimeFigureOut">
              <a:rPr lang="nl-NL" smtClean="0"/>
              <a:t>22-9-2025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1C140C-7B28-4BA5-8855-F6A1A1EFBE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6549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5765407" cy="1600200"/>
          </a:xfrm>
        </p:spPr>
        <p:txBody>
          <a:bodyPr>
            <a:normAutofit/>
          </a:bodyPr>
          <a:lstStyle/>
          <a:p>
            <a:r>
              <a:rPr lang="nl-NL" sz="72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Three issues</a:t>
            </a:r>
            <a:endParaRPr lang="nl-NL" sz="7200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630" y="995363"/>
            <a:ext cx="4191754" cy="4873625"/>
          </a:xfrm>
        </p:spPr>
      </p:pic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6152683" cy="3811588"/>
          </a:xfrm>
        </p:spPr>
        <p:txBody>
          <a:bodyPr>
            <a:normAutofit lnSpcReduction="10000"/>
          </a:bodyPr>
          <a:lstStyle/>
          <a:p>
            <a:endParaRPr lang="nl-NL" dirty="0" smtClean="0"/>
          </a:p>
          <a:p>
            <a:pPr marL="342900" indent="-342900">
              <a:buAutoNum type="arabicPeriod"/>
            </a:pPr>
            <a:r>
              <a:rPr lang="nl-NL" sz="3600" dirty="0" err="1" smtClean="0"/>
              <a:t>Secularisation</a:t>
            </a:r>
            <a:r>
              <a:rPr lang="nl-NL" sz="3600" dirty="0" smtClean="0"/>
              <a:t> as partner</a:t>
            </a:r>
          </a:p>
          <a:p>
            <a:pPr marL="342900" indent="-342900">
              <a:buAutoNum type="arabicPeriod"/>
            </a:pPr>
            <a:endParaRPr lang="nl-NL" sz="3600" dirty="0"/>
          </a:p>
          <a:p>
            <a:pPr marL="342900" indent="-342900">
              <a:buAutoNum type="arabicPeriod"/>
            </a:pPr>
            <a:r>
              <a:rPr lang="nl-NL" sz="3600" dirty="0" smtClean="0"/>
              <a:t>Changes of </a:t>
            </a:r>
            <a:r>
              <a:rPr lang="nl-NL" sz="3600" dirty="0" err="1" smtClean="0"/>
              <a:t>paradigm</a:t>
            </a:r>
            <a:r>
              <a:rPr lang="nl-NL" sz="3600" dirty="0" smtClean="0"/>
              <a:t> in </a:t>
            </a:r>
            <a:r>
              <a:rPr lang="nl-NL" sz="3600" dirty="0" err="1" smtClean="0"/>
              <a:t>history</a:t>
            </a:r>
            <a:r>
              <a:rPr lang="nl-NL" sz="3600" dirty="0" smtClean="0"/>
              <a:t> </a:t>
            </a:r>
          </a:p>
          <a:p>
            <a:pPr marL="342900" indent="-342900">
              <a:buAutoNum type="arabicPeriod"/>
            </a:pPr>
            <a:endParaRPr lang="nl-NL" sz="3600" dirty="0"/>
          </a:p>
          <a:p>
            <a:pPr marL="342900" indent="-342900">
              <a:buAutoNum type="arabicPeriod"/>
            </a:pPr>
            <a:r>
              <a:rPr lang="nl-NL" sz="3600" dirty="0" err="1" smtClean="0"/>
              <a:t>Strategy</a:t>
            </a:r>
            <a:r>
              <a:rPr lang="nl-NL" sz="3600" dirty="0" smtClean="0"/>
              <a:t> </a:t>
            </a:r>
            <a:r>
              <a:rPr lang="nl-NL" sz="3600" dirty="0" err="1" smtClean="0"/>
              <a:t>for</a:t>
            </a:r>
            <a:r>
              <a:rPr lang="nl-NL" sz="3600" dirty="0" smtClean="0"/>
              <a:t> </a:t>
            </a:r>
            <a:r>
              <a:rPr lang="nl-NL" sz="3600" dirty="0" err="1" smtClean="0"/>
              <a:t>the</a:t>
            </a:r>
            <a:r>
              <a:rPr lang="nl-NL" sz="3600" dirty="0" smtClean="0"/>
              <a:t> </a:t>
            </a:r>
            <a:r>
              <a:rPr lang="nl-NL" sz="3600" dirty="0" err="1" smtClean="0"/>
              <a:t>church</a:t>
            </a:r>
            <a:r>
              <a:rPr lang="nl-NL" sz="3600" dirty="0" smtClean="0"/>
              <a:t> </a:t>
            </a:r>
            <a:endParaRPr lang="nl-NL" sz="3600" dirty="0"/>
          </a:p>
        </p:txBody>
      </p:sp>
    </p:spTree>
    <p:extLst>
      <p:ext uri="{BB962C8B-B14F-4D97-AF65-F5344CB8AC3E}">
        <p14:creationId xmlns:p14="http://schemas.microsoft.com/office/powerpoint/2010/main" val="2767955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7276" y="457200"/>
            <a:ext cx="4384750" cy="1059628"/>
          </a:xfrm>
        </p:spPr>
        <p:txBody>
          <a:bodyPr>
            <a:noAutofit/>
          </a:bodyPr>
          <a:lstStyle/>
          <a:p>
            <a:r>
              <a:rPr lang="nl-NL" sz="4000" dirty="0" err="1" smtClean="0">
                <a:solidFill>
                  <a:srgbClr val="C00000"/>
                </a:solidFill>
              </a:rPr>
              <a:t>Secularisation</a:t>
            </a:r>
            <a:r>
              <a:rPr lang="nl-NL" sz="4000" dirty="0" smtClean="0"/>
              <a:t>: </a:t>
            </a:r>
            <a:r>
              <a:rPr lang="nl-NL" sz="4000" dirty="0" err="1" smtClean="0"/>
              <a:t>Faith</a:t>
            </a:r>
            <a:r>
              <a:rPr lang="nl-NL" sz="4000" dirty="0" smtClean="0"/>
              <a:t> as a personal </a:t>
            </a:r>
            <a:r>
              <a:rPr lang="nl-NL" sz="4000" dirty="0" err="1" smtClean="0"/>
              <a:t>choice</a:t>
            </a:r>
            <a:endParaRPr lang="nl-NL" sz="4000" dirty="0"/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188" y="1192750"/>
            <a:ext cx="6172200" cy="4462975"/>
          </a:xfrm>
        </p:spPr>
      </p:pic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nl-NL" sz="2400" dirty="0" err="1" smtClean="0">
                <a:solidFill>
                  <a:srgbClr val="C00000"/>
                </a:solidFill>
              </a:rPr>
              <a:t>Consequences</a:t>
            </a:r>
            <a:r>
              <a:rPr lang="nl-NL" sz="2400" dirty="0" smtClean="0">
                <a:solidFill>
                  <a:srgbClr val="C00000"/>
                </a:solidFill>
              </a:rPr>
              <a:t> </a:t>
            </a:r>
            <a:r>
              <a:rPr lang="nl-NL" sz="2400" dirty="0" err="1" smtClean="0">
                <a:solidFill>
                  <a:srgbClr val="C00000"/>
                </a:solidFill>
              </a:rPr>
              <a:t>for</a:t>
            </a:r>
            <a:r>
              <a:rPr lang="nl-NL" sz="2400" dirty="0" smtClean="0">
                <a:solidFill>
                  <a:srgbClr val="C00000"/>
                </a:solidFill>
              </a:rPr>
              <a:t> </a:t>
            </a:r>
            <a:r>
              <a:rPr lang="nl-NL" sz="2400" dirty="0" err="1" smtClean="0">
                <a:solidFill>
                  <a:srgbClr val="C00000"/>
                </a:solidFill>
              </a:rPr>
              <a:t>the</a:t>
            </a:r>
            <a:r>
              <a:rPr lang="nl-NL" sz="2400" dirty="0" smtClean="0">
                <a:solidFill>
                  <a:srgbClr val="C00000"/>
                </a:solidFill>
              </a:rPr>
              <a:t> </a:t>
            </a:r>
            <a:r>
              <a:rPr lang="nl-NL" sz="2400" dirty="0" err="1" smtClean="0">
                <a:solidFill>
                  <a:srgbClr val="C00000"/>
                </a:solidFill>
              </a:rPr>
              <a:t>churches</a:t>
            </a:r>
            <a:r>
              <a:rPr lang="nl-NL" sz="2400" dirty="0" smtClean="0"/>
              <a:t>: </a:t>
            </a:r>
            <a:br>
              <a:rPr lang="nl-NL" sz="2400" dirty="0" smtClean="0"/>
            </a:br>
            <a:r>
              <a:rPr lang="nl-NL" sz="2400" dirty="0" smtClean="0"/>
              <a:t/>
            </a:r>
            <a:br>
              <a:rPr lang="nl-NL" sz="2400" dirty="0" smtClean="0"/>
            </a:br>
            <a:r>
              <a:rPr lang="nl-NL" sz="2400" dirty="0" smtClean="0"/>
              <a:t>1. </a:t>
            </a:r>
            <a:r>
              <a:rPr lang="nl-NL" sz="2400" dirty="0" err="1" smtClean="0"/>
              <a:t>Emphasis</a:t>
            </a:r>
            <a:r>
              <a:rPr lang="nl-NL" sz="2400" dirty="0" smtClean="0"/>
              <a:t> on personal </a:t>
            </a:r>
            <a:r>
              <a:rPr lang="nl-NL" sz="2400" dirty="0" err="1" smtClean="0"/>
              <a:t>choices</a:t>
            </a:r>
            <a:r>
              <a:rPr lang="nl-NL" sz="2400" dirty="0" smtClean="0"/>
              <a:t> (</a:t>
            </a:r>
            <a:r>
              <a:rPr lang="nl-NL" sz="2400" dirty="0" err="1" smtClean="0"/>
              <a:t>minority</a:t>
            </a:r>
            <a:r>
              <a:rPr lang="nl-NL" sz="2400" dirty="0" smtClean="0"/>
              <a:t> </a:t>
            </a:r>
            <a:r>
              <a:rPr lang="nl-NL" sz="2400" dirty="0" err="1" smtClean="0"/>
              <a:t>churches</a:t>
            </a:r>
            <a:r>
              <a:rPr lang="nl-NL" sz="2400" dirty="0" smtClean="0"/>
              <a:t>) </a:t>
            </a:r>
          </a:p>
          <a:p>
            <a:r>
              <a:rPr lang="nl-NL" sz="2400" dirty="0" smtClean="0"/>
              <a:t>2. Personal </a:t>
            </a:r>
            <a:r>
              <a:rPr lang="nl-NL" sz="2400" dirty="0" err="1" smtClean="0"/>
              <a:t>choices</a:t>
            </a:r>
            <a:r>
              <a:rPr lang="nl-NL" sz="2400" dirty="0" smtClean="0"/>
              <a:t> are </a:t>
            </a:r>
            <a:r>
              <a:rPr lang="nl-NL" sz="2400" dirty="0" err="1" smtClean="0"/>
              <a:t>hidden</a:t>
            </a:r>
            <a:r>
              <a:rPr lang="nl-NL" sz="2400" dirty="0" smtClean="0"/>
              <a:t> (</a:t>
            </a:r>
            <a:r>
              <a:rPr lang="nl-NL" sz="2400" dirty="0" err="1" smtClean="0"/>
              <a:t>influential</a:t>
            </a:r>
            <a:r>
              <a:rPr lang="nl-NL" sz="2400" dirty="0" smtClean="0"/>
              <a:t> </a:t>
            </a:r>
            <a:r>
              <a:rPr lang="nl-NL" sz="2400" dirty="0" err="1" smtClean="0"/>
              <a:t>churches</a:t>
            </a:r>
            <a:r>
              <a:rPr lang="nl-NL" sz="2400" dirty="0" smtClean="0"/>
              <a:t>) </a:t>
            </a:r>
          </a:p>
          <a:p>
            <a:r>
              <a:rPr lang="nl-NL" sz="2400" dirty="0" smtClean="0"/>
              <a:t>3. </a:t>
            </a:r>
            <a:r>
              <a:rPr lang="nl-NL" sz="2400" dirty="0" err="1" smtClean="0"/>
              <a:t>Believers</a:t>
            </a:r>
            <a:r>
              <a:rPr lang="nl-NL" sz="2400" dirty="0" smtClean="0"/>
              <a:t> </a:t>
            </a:r>
            <a:r>
              <a:rPr lang="nl-NL" sz="2400" dirty="0" err="1" smtClean="0"/>
              <a:t>with</a:t>
            </a:r>
            <a:r>
              <a:rPr lang="nl-NL" sz="2400" dirty="0" smtClean="0"/>
              <a:t> no </a:t>
            </a:r>
            <a:r>
              <a:rPr lang="nl-NL" sz="2400" dirty="0" err="1" smtClean="0"/>
              <a:t>ungoing</a:t>
            </a:r>
            <a:r>
              <a:rPr lang="nl-NL" sz="2400" dirty="0" smtClean="0"/>
              <a:t> </a:t>
            </a:r>
            <a:r>
              <a:rPr lang="nl-NL" sz="2400" dirty="0" err="1" smtClean="0"/>
              <a:t>relation</a:t>
            </a:r>
            <a:r>
              <a:rPr lang="nl-NL" sz="2400" dirty="0" smtClean="0"/>
              <a:t> </a:t>
            </a:r>
            <a:r>
              <a:rPr lang="nl-NL" sz="2400" dirty="0" err="1" smtClean="0"/>
              <a:t>to</a:t>
            </a:r>
            <a:r>
              <a:rPr lang="nl-NL" sz="2400" dirty="0" smtClean="0"/>
              <a:t> </a:t>
            </a:r>
            <a:r>
              <a:rPr lang="nl-NL" sz="2400" dirty="0" err="1" smtClean="0"/>
              <a:t>church</a:t>
            </a:r>
            <a:r>
              <a:rPr lang="nl-NL" sz="2400" dirty="0" smtClean="0"/>
              <a:t> </a:t>
            </a:r>
          </a:p>
          <a:p>
            <a:r>
              <a:rPr lang="nl-NL" sz="2400" dirty="0" smtClean="0"/>
              <a:t>4. Anti-</a:t>
            </a:r>
            <a:r>
              <a:rPr lang="nl-NL" sz="2400" dirty="0" err="1" smtClean="0"/>
              <a:t>believers</a:t>
            </a: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4144578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124174"/>
          </a:xfrm>
        </p:spPr>
        <p:txBody>
          <a:bodyPr/>
          <a:lstStyle/>
          <a:p>
            <a:r>
              <a:rPr lang="nl-NL" dirty="0" smtClean="0">
                <a:solidFill>
                  <a:srgbClr val="C00000"/>
                </a:solidFill>
              </a:rPr>
              <a:t>Changes of </a:t>
            </a:r>
            <a:r>
              <a:rPr lang="nl-NL" dirty="0" err="1" smtClean="0">
                <a:solidFill>
                  <a:srgbClr val="C00000"/>
                </a:solidFill>
              </a:rPr>
              <a:t>paradigm</a:t>
            </a:r>
            <a:r>
              <a:rPr lang="nl-NL" dirty="0" smtClean="0">
                <a:solidFill>
                  <a:srgbClr val="C00000"/>
                </a:solidFill>
              </a:rPr>
              <a:t> in </a:t>
            </a:r>
            <a:r>
              <a:rPr lang="nl-NL" dirty="0" err="1" smtClean="0">
                <a:solidFill>
                  <a:srgbClr val="C00000"/>
                </a:solidFill>
              </a:rPr>
              <a:t>history</a:t>
            </a:r>
            <a:endParaRPr lang="nl-NL" dirty="0">
              <a:solidFill>
                <a:srgbClr val="C00000"/>
              </a:solidFill>
            </a:endParaRPr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188" y="1032650"/>
            <a:ext cx="6172200" cy="4783174"/>
          </a:xfrm>
        </p:spPr>
      </p:pic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pPr marL="342900" indent="-342900">
              <a:buAutoNum type="alphaLcPeriod"/>
            </a:pPr>
            <a:r>
              <a:rPr lang="nl-NL" sz="2400" dirty="0" smtClean="0"/>
              <a:t>Abraham: personal </a:t>
            </a:r>
            <a:r>
              <a:rPr lang="nl-NL" sz="2400" dirty="0" err="1" smtClean="0"/>
              <a:t>faith</a:t>
            </a:r>
            <a:r>
              <a:rPr lang="nl-NL" sz="2400" dirty="0" smtClean="0"/>
              <a:t> </a:t>
            </a:r>
          </a:p>
          <a:p>
            <a:pPr marL="342900" indent="-342900">
              <a:buAutoNum type="alphaLcPeriod"/>
            </a:pPr>
            <a:r>
              <a:rPr lang="nl-NL" sz="2400" dirty="0" err="1" smtClean="0"/>
              <a:t>Jewish</a:t>
            </a:r>
            <a:r>
              <a:rPr lang="nl-NL" sz="2400" dirty="0" smtClean="0"/>
              <a:t> </a:t>
            </a:r>
            <a:r>
              <a:rPr lang="nl-NL" sz="2400" dirty="0" err="1" smtClean="0"/>
              <a:t>tribes</a:t>
            </a:r>
            <a:r>
              <a:rPr lang="nl-NL" sz="2400" dirty="0" smtClean="0"/>
              <a:t>: </a:t>
            </a:r>
            <a:r>
              <a:rPr lang="nl-NL" sz="2400" dirty="0" err="1" smtClean="0"/>
              <a:t>liturgical</a:t>
            </a:r>
            <a:r>
              <a:rPr lang="nl-NL" sz="2400" dirty="0" smtClean="0"/>
              <a:t> </a:t>
            </a:r>
            <a:r>
              <a:rPr lang="nl-NL" sz="2400" dirty="0" err="1" smtClean="0"/>
              <a:t>faith</a:t>
            </a:r>
            <a:r>
              <a:rPr lang="nl-NL" sz="2400" dirty="0" smtClean="0"/>
              <a:t> </a:t>
            </a:r>
          </a:p>
          <a:p>
            <a:pPr marL="342900" indent="-342900">
              <a:buAutoNum type="alphaLcPeriod"/>
            </a:pPr>
            <a:r>
              <a:rPr lang="nl-NL" sz="2400" dirty="0" err="1" smtClean="0"/>
              <a:t>Israel</a:t>
            </a:r>
            <a:r>
              <a:rPr lang="nl-NL" sz="2400" dirty="0" smtClean="0"/>
              <a:t> as </a:t>
            </a:r>
            <a:r>
              <a:rPr lang="nl-NL" sz="2400" dirty="0" err="1" smtClean="0"/>
              <a:t>nation</a:t>
            </a:r>
            <a:r>
              <a:rPr lang="nl-NL" sz="2400" dirty="0" smtClean="0"/>
              <a:t>: Jerusalem </a:t>
            </a:r>
            <a:r>
              <a:rPr lang="nl-NL" sz="2400" dirty="0" err="1" smtClean="0"/>
              <a:t>oriented</a:t>
            </a:r>
            <a:endParaRPr lang="nl-NL" sz="2400" dirty="0" smtClean="0"/>
          </a:p>
          <a:p>
            <a:pPr marL="342900" indent="-342900">
              <a:buAutoNum type="alphaLcPeriod"/>
            </a:pPr>
            <a:r>
              <a:rPr lang="nl-NL" sz="2400" dirty="0" smtClean="0"/>
              <a:t>Babel: </a:t>
            </a:r>
            <a:r>
              <a:rPr lang="nl-NL" sz="2400" dirty="0" err="1" smtClean="0"/>
              <a:t>synagogue</a:t>
            </a:r>
            <a:r>
              <a:rPr lang="nl-NL" sz="2400" dirty="0" smtClean="0"/>
              <a:t> </a:t>
            </a:r>
            <a:r>
              <a:rPr lang="nl-NL" sz="2400" dirty="0" err="1" smtClean="0"/>
              <a:t>faith</a:t>
            </a:r>
            <a:r>
              <a:rPr lang="nl-NL" sz="2400" dirty="0" smtClean="0"/>
              <a:t> </a:t>
            </a:r>
          </a:p>
          <a:p>
            <a:pPr marL="342900" indent="-342900">
              <a:buAutoNum type="alphaLcPeriod"/>
            </a:pPr>
            <a:r>
              <a:rPr lang="nl-NL" sz="2400" dirty="0" err="1" smtClean="0"/>
              <a:t>Christ</a:t>
            </a:r>
            <a:r>
              <a:rPr lang="nl-NL" sz="2400" dirty="0" smtClean="0"/>
              <a:t>: new </a:t>
            </a:r>
            <a:r>
              <a:rPr lang="nl-NL" sz="2400" dirty="0" err="1" smtClean="0"/>
              <a:t>groups</a:t>
            </a:r>
            <a:r>
              <a:rPr lang="nl-NL" sz="2400" dirty="0" smtClean="0"/>
              <a:t> </a:t>
            </a:r>
            <a:r>
              <a:rPr lang="nl-NL" sz="2400" dirty="0" err="1" smtClean="0"/>
              <a:t>beside</a:t>
            </a:r>
            <a:r>
              <a:rPr lang="nl-NL" sz="2400" dirty="0" smtClean="0"/>
              <a:t> </a:t>
            </a:r>
            <a:r>
              <a:rPr lang="nl-NL" sz="2400" dirty="0" err="1" smtClean="0"/>
              <a:t>the</a:t>
            </a:r>
            <a:r>
              <a:rPr lang="nl-NL" sz="2400" dirty="0" smtClean="0"/>
              <a:t> </a:t>
            </a:r>
            <a:r>
              <a:rPr lang="nl-NL" sz="2400" dirty="0" err="1" smtClean="0"/>
              <a:t>synagogue</a:t>
            </a:r>
            <a:endParaRPr lang="nl-NL" sz="2400" dirty="0" smtClean="0"/>
          </a:p>
          <a:p>
            <a:pPr marL="342900" indent="-342900">
              <a:buAutoNum type="alphaLcPeriod"/>
            </a:pPr>
            <a:r>
              <a:rPr lang="nl-NL" sz="2400" dirty="0" smtClean="0"/>
              <a:t>Constantine: dominant </a:t>
            </a:r>
            <a:r>
              <a:rPr lang="nl-NL" sz="2400" dirty="0" err="1" smtClean="0"/>
              <a:t>faith</a:t>
            </a: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936373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150607"/>
            <a:ext cx="3932237" cy="570155"/>
          </a:xfrm>
        </p:spPr>
        <p:txBody>
          <a:bodyPr>
            <a:noAutofit/>
          </a:bodyPr>
          <a:lstStyle/>
          <a:p>
            <a:r>
              <a:rPr lang="nl-NL" sz="4000" dirty="0" smtClean="0">
                <a:solidFill>
                  <a:srgbClr val="C00000"/>
                </a:solidFill>
              </a:rPr>
              <a:t>Dutch </a:t>
            </a:r>
            <a:r>
              <a:rPr lang="nl-NL" sz="4000" dirty="0" err="1" smtClean="0">
                <a:solidFill>
                  <a:srgbClr val="C00000"/>
                </a:solidFill>
              </a:rPr>
              <a:t>statistics</a:t>
            </a:r>
            <a:endParaRPr lang="nl-NL" sz="4000" dirty="0">
              <a:solidFill>
                <a:srgbClr val="C00000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7" y="2111188"/>
            <a:ext cx="3932237" cy="3811588"/>
          </a:xfrm>
        </p:spPr>
        <p:txBody>
          <a:bodyPr/>
          <a:lstStyle/>
          <a:p>
            <a:r>
              <a:rPr lang="nl-NL" dirty="0" smtClean="0"/>
              <a:t> </a:t>
            </a:r>
            <a:endParaRPr lang="nl-NL" dirty="0"/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195" y="1334563"/>
            <a:ext cx="5068732" cy="4496427"/>
          </a:xfrm>
          <a:prstGeom prst="rect">
            <a:avLst/>
          </a:prstGeom>
        </p:spPr>
      </p:pic>
      <p:pic>
        <p:nvPicPr>
          <p:cNvPr id="6" name="Tijdelijke aanduiding voor inhoud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34563"/>
            <a:ext cx="6585882" cy="4179347"/>
          </a:xfrm>
        </p:spPr>
      </p:pic>
      <p:pic>
        <p:nvPicPr>
          <p:cNvPr id="7" name="Tijdelijke aanduiding voor inhoud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313" y="1497387"/>
            <a:ext cx="6585882" cy="4179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663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790687"/>
          </a:xfrm>
        </p:spPr>
        <p:txBody>
          <a:bodyPr/>
          <a:lstStyle/>
          <a:p>
            <a:r>
              <a:rPr lang="nl-NL" dirty="0" err="1" smtClean="0">
                <a:solidFill>
                  <a:srgbClr val="C00000"/>
                </a:solidFill>
              </a:rPr>
              <a:t>Strategy</a:t>
            </a:r>
            <a:r>
              <a:rPr lang="nl-NL" dirty="0" smtClean="0">
                <a:solidFill>
                  <a:srgbClr val="C00000"/>
                </a:solidFill>
              </a:rPr>
              <a:t> </a:t>
            </a:r>
            <a:r>
              <a:rPr lang="nl-NL" dirty="0" err="1" smtClean="0">
                <a:solidFill>
                  <a:srgbClr val="C00000"/>
                </a:solidFill>
              </a:rPr>
              <a:t>for</a:t>
            </a:r>
            <a:r>
              <a:rPr lang="nl-NL" dirty="0" smtClean="0">
                <a:solidFill>
                  <a:srgbClr val="C00000"/>
                </a:solidFill>
              </a:rPr>
              <a:t> </a:t>
            </a:r>
            <a:r>
              <a:rPr lang="nl-NL" dirty="0" err="1" smtClean="0">
                <a:solidFill>
                  <a:srgbClr val="C00000"/>
                </a:solidFill>
              </a:rPr>
              <a:t>the</a:t>
            </a:r>
            <a:r>
              <a:rPr lang="nl-NL" dirty="0" smtClean="0">
                <a:solidFill>
                  <a:srgbClr val="C00000"/>
                </a:solidFill>
              </a:rPr>
              <a:t> </a:t>
            </a:r>
            <a:r>
              <a:rPr lang="nl-NL" dirty="0" err="1" smtClean="0">
                <a:solidFill>
                  <a:srgbClr val="C00000"/>
                </a:solidFill>
              </a:rPr>
              <a:t>church</a:t>
            </a:r>
            <a:endParaRPr lang="nl-NL" dirty="0">
              <a:solidFill>
                <a:srgbClr val="C00000"/>
              </a:solidFill>
            </a:endParaRPr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188" y="1144372"/>
            <a:ext cx="6172200" cy="4559731"/>
          </a:xfrm>
        </p:spPr>
      </p:pic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342900" indent="-342900">
              <a:buAutoNum type="alphaLcPeriod"/>
            </a:pPr>
            <a:r>
              <a:rPr lang="nl-NL" sz="2000" dirty="0" err="1" smtClean="0"/>
              <a:t>Pioneering</a:t>
            </a:r>
            <a:r>
              <a:rPr lang="nl-NL" sz="2000" dirty="0" smtClean="0"/>
              <a:t> </a:t>
            </a:r>
            <a:r>
              <a:rPr lang="nl-NL" sz="2000" dirty="0" err="1" smtClean="0"/>
              <a:t>places</a:t>
            </a:r>
            <a:endParaRPr lang="nl-NL" sz="2000" dirty="0" smtClean="0"/>
          </a:p>
          <a:p>
            <a:pPr marL="342900" indent="-342900">
              <a:buAutoNum type="alphaLcPeriod"/>
            </a:pPr>
            <a:r>
              <a:rPr lang="nl-NL" sz="2000" dirty="0" err="1" smtClean="0"/>
              <a:t>Distinctive</a:t>
            </a:r>
            <a:r>
              <a:rPr lang="nl-NL" sz="2000" dirty="0" smtClean="0"/>
              <a:t> </a:t>
            </a:r>
            <a:r>
              <a:rPr lang="nl-NL" sz="2000" dirty="0" err="1" smtClean="0"/>
              <a:t>membership</a:t>
            </a:r>
            <a:endParaRPr lang="nl-NL" sz="2000" dirty="0"/>
          </a:p>
          <a:p>
            <a:pPr marL="342900" indent="-342900">
              <a:buAutoNum type="alphaLcPeriod"/>
            </a:pPr>
            <a:r>
              <a:rPr lang="nl-NL" sz="2000" dirty="0" err="1" smtClean="0"/>
              <a:t>Church</a:t>
            </a:r>
            <a:r>
              <a:rPr lang="nl-NL" sz="2000" dirty="0" smtClean="0"/>
              <a:t> buildings </a:t>
            </a:r>
            <a:r>
              <a:rPr lang="nl-NL" sz="2000" dirty="0" err="1" smtClean="0"/>
              <a:t>also</a:t>
            </a:r>
            <a:r>
              <a:rPr lang="nl-NL" sz="2000" dirty="0" smtClean="0"/>
              <a:t> </a:t>
            </a:r>
            <a:r>
              <a:rPr lang="nl-NL" sz="2000" dirty="0" err="1" smtClean="0"/>
              <a:t>for</a:t>
            </a:r>
            <a:r>
              <a:rPr lang="nl-NL" sz="2000" dirty="0" smtClean="0"/>
              <a:t> </a:t>
            </a:r>
            <a:r>
              <a:rPr lang="nl-NL" sz="2000" dirty="0" err="1" smtClean="0"/>
              <a:t>cultural</a:t>
            </a:r>
            <a:r>
              <a:rPr lang="nl-NL" sz="2000" dirty="0" smtClean="0"/>
              <a:t> </a:t>
            </a:r>
            <a:r>
              <a:rPr lang="nl-NL" sz="2000" dirty="0" err="1" smtClean="0"/>
              <a:t>purposes</a:t>
            </a:r>
            <a:endParaRPr lang="nl-NL" sz="2000" dirty="0" smtClean="0"/>
          </a:p>
          <a:p>
            <a:pPr marL="342900" indent="-342900">
              <a:buAutoNum type="alphaLcPeriod"/>
            </a:pPr>
            <a:r>
              <a:rPr lang="nl-NL" sz="2000" dirty="0" err="1" smtClean="0"/>
              <a:t>Being</a:t>
            </a:r>
            <a:r>
              <a:rPr lang="nl-NL" sz="2000" dirty="0" smtClean="0"/>
              <a:t> </a:t>
            </a:r>
            <a:r>
              <a:rPr lang="nl-NL" sz="2000" dirty="0" err="1" smtClean="0"/>
              <a:t>visible</a:t>
            </a:r>
            <a:r>
              <a:rPr lang="nl-NL" sz="2000" dirty="0" smtClean="0"/>
              <a:t> in </a:t>
            </a:r>
            <a:r>
              <a:rPr lang="nl-NL" sz="2000" dirty="0" err="1" smtClean="0"/>
              <a:t>texts</a:t>
            </a:r>
            <a:r>
              <a:rPr lang="nl-NL" sz="2000" dirty="0" smtClean="0"/>
              <a:t> </a:t>
            </a:r>
            <a:r>
              <a:rPr lang="nl-NL" sz="2000" dirty="0" err="1" smtClean="0"/>
              <a:t>and</a:t>
            </a:r>
            <a:r>
              <a:rPr lang="nl-NL" sz="2000" dirty="0" smtClean="0"/>
              <a:t> </a:t>
            </a:r>
            <a:r>
              <a:rPr lang="nl-NL" sz="2000" dirty="0" err="1" smtClean="0"/>
              <a:t>diaconial</a:t>
            </a:r>
            <a:r>
              <a:rPr lang="nl-NL" sz="2000" dirty="0" smtClean="0"/>
              <a:t> </a:t>
            </a:r>
            <a:r>
              <a:rPr lang="nl-NL" sz="2000" dirty="0" err="1" smtClean="0"/>
              <a:t>activities</a:t>
            </a:r>
            <a:endParaRPr lang="nl-NL" sz="2000" dirty="0" smtClean="0"/>
          </a:p>
          <a:p>
            <a:pPr marL="342900" indent="-342900">
              <a:buAutoNum type="alphaLcPeriod"/>
            </a:pPr>
            <a:r>
              <a:rPr lang="nl-NL" sz="2000" dirty="0" smtClean="0"/>
              <a:t>Public </a:t>
            </a:r>
            <a:r>
              <a:rPr lang="nl-NL" sz="2000" dirty="0" err="1" smtClean="0"/>
              <a:t>discussions</a:t>
            </a:r>
            <a:r>
              <a:rPr lang="nl-NL" sz="2000" dirty="0" smtClean="0"/>
              <a:t> (</a:t>
            </a:r>
            <a:r>
              <a:rPr lang="nl-NL" sz="2000" dirty="0" err="1" smtClean="0"/>
              <a:t>organising</a:t>
            </a:r>
            <a:r>
              <a:rPr lang="nl-NL" sz="2000" dirty="0" smtClean="0"/>
              <a:t> </a:t>
            </a:r>
            <a:r>
              <a:rPr lang="nl-NL" sz="2000" dirty="0" err="1" smtClean="0"/>
              <a:t>tables</a:t>
            </a:r>
            <a:r>
              <a:rPr lang="nl-NL" sz="2000" dirty="0" smtClean="0"/>
              <a:t>) </a:t>
            </a:r>
          </a:p>
          <a:p>
            <a:pPr marL="342900" indent="-342900">
              <a:buAutoNum type="alphaLcPeriod"/>
            </a:pPr>
            <a:r>
              <a:rPr lang="nl-NL" sz="2000" dirty="0" err="1" smtClean="0"/>
              <a:t>Speaking</a:t>
            </a:r>
            <a:r>
              <a:rPr lang="nl-NL" sz="2000" dirty="0" smtClean="0"/>
              <a:t> of God in a way </a:t>
            </a:r>
            <a:r>
              <a:rPr lang="nl-NL" sz="2000" dirty="0" err="1" smtClean="0"/>
              <a:t>secularizes</a:t>
            </a:r>
            <a:r>
              <a:rPr lang="nl-NL" sz="2000" dirty="0" smtClean="0"/>
              <a:t> </a:t>
            </a:r>
            <a:r>
              <a:rPr lang="nl-NL" sz="2000" dirty="0" err="1" smtClean="0"/>
              <a:t>people</a:t>
            </a:r>
            <a:r>
              <a:rPr lang="nl-NL" sz="2000" dirty="0" smtClean="0"/>
              <a:t> </a:t>
            </a:r>
            <a:r>
              <a:rPr lang="nl-NL" sz="2000" dirty="0" err="1" smtClean="0"/>
              <a:t>understand</a:t>
            </a:r>
            <a:r>
              <a:rPr lang="nl-NL" sz="2000" dirty="0" smtClean="0"/>
              <a:t> </a:t>
            </a:r>
            <a:r>
              <a:rPr lang="nl-NL" sz="2000" dirty="0" err="1" smtClean="0"/>
              <a:t>and</a:t>
            </a:r>
            <a:r>
              <a:rPr lang="nl-NL" sz="2000" dirty="0" smtClean="0"/>
              <a:t> </a:t>
            </a:r>
            <a:r>
              <a:rPr lang="nl-NL" sz="2000" dirty="0" err="1" smtClean="0"/>
              <a:t>appreciate</a:t>
            </a:r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2147275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683111"/>
          </a:xfrm>
        </p:spPr>
        <p:txBody>
          <a:bodyPr/>
          <a:lstStyle/>
          <a:p>
            <a:r>
              <a:rPr lang="nl-NL" dirty="0" smtClean="0">
                <a:solidFill>
                  <a:srgbClr val="C00000"/>
                </a:solidFill>
              </a:rPr>
              <a:t>Summary</a:t>
            </a:r>
            <a:endParaRPr lang="nl-NL" dirty="0">
              <a:solidFill>
                <a:srgbClr val="C00000"/>
              </a:solidFill>
            </a:endParaRPr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3260" y="987425"/>
            <a:ext cx="5392055" cy="4873625"/>
          </a:xfrm>
        </p:spPr>
      </p:pic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buAutoNum type="arabicPeriod"/>
            </a:pPr>
            <a:r>
              <a:rPr lang="nl-NL" sz="2400" dirty="0" err="1" smtClean="0"/>
              <a:t>Give</a:t>
            </a:r>
            <a:r>
              <a:rPr lang="nl-NL" sz="2400" dirty="0" smtClean="0"/>
              <a:t> </a:t>
            </a:r>
            <a:r>
              <a:rPr lang="nl-NL" sz="2400" dirty="0" err="1" smtClean="0"/>
              <a:t>secularization</a:t>
            </a:r>
            <a:r>
              <a:rPr lang="nl-NL" sz="2400" dirty="0" smtClean="0"/>
              <a:t> a </a:t>
            </a:r>
            <a:r>
              <a:rPr lang="nl-NL" sz="2400" dirty="0" err="1" smtClean="0"/>
              <a:t>place</a:t>
            </a:r>
            <a:r>
              <a:rPr lang="nl-NL" sz="2400" dirty="0" smtClean="0"/>
              <a:t> in </a:t>
            </a:r>
            <a:r>
              <a:rPr lang="nl-NL" sz="2400" dirty="0" err="1" smtClean="0"/>
              <a:t>faith</a:t>
            </a:r>
            <a:r>
              <a:rPr lang="nl-NL" sz="2400" dirty="0" smtClean="0"/>
              <a:t> </a:t>
            </a:r>
          </a:p>
          <a:p>
            <a:pPr marL="342900" indent="-342900">
              <a:buAutoNum type="arabicPeriod"/>
            </a:pPr>
            <a:endParaRPr lang="nl-NL" sz="2400" dirty="0" smtClean="0"/>
          </a:p>
          <a:p>
            <a:pPr marL="342900" indent="-342900">
              <a:buAutoNum type="arabicPeriod"/>
            </a:pPr>
            <a:r>
              <a:rPr lang="nl-NL" sz="2400" dirty="0" smtClean="0"/>
              <a:t>Translate </a:t>
            </a:r>
            <a:r>
              <a:rPr lang="nl-NL" sz="2400" dirty="0" err="1" smtClean="0"/>
              <a:t>transition</a:t>
            </a:r>
            <a:r>
              <a:rPr lang="nl-NL" sz="2400" dirty="0" smtClean="0"/>
              <a:t> of </a:t>
            </a:r>
            <a:r>
              <a:rPr lang="nl-NL" sz="2400" dirty="0" err="1" smtClean="0"/>
              <a:t>faith</a:t>
            </a:r>
            <a:r>
              <a:rPr lang="nl-NL" sz="2400" dirty="0" smtClean="0"/>
              <a:t> </a:t>
            </a:r>
            <a:r>
              <a:rPr lang="nl-NL" sz="2400" dirty="0" err="1" smtClean="0"/>
              <a:t>into</a:t>
            </a:r>
            <a:r>
              <a:rPr lang="nl-NL" sz="2400" dirty="0" smtClean="0"/>
              <a:t> </a:t>
            </a:r>
            <a:r>
              <a:rPr lang="nl-NL" sz="2400" dirty="0" err="1" smtClean="0"/>
              <a:t>ecclesiology</a:t>
            </a:r>
            <a:r>
              <a:rPr lang="nl-NL" sz="2400" dirty="0" smtClean="0"/>
              <a:t> </a:t>
            </a:r>
          </a:p>
          <a:p>
            <a:pPr marL="342900" indent="-342900">
              <a:buAutoNum type="arabicPeriod"/>
            </a:pPr>
            <a:endParaRPr lang="nl-NL" sz="2400" dirty="0" smtClean="0"/>
          </a:p>
          <a:p>
            <a:pPr marL="342900" indent="-342900">
              <a:buAutoNum type="arabicPeriod"/>
            </a:pPr>
            <a:r>
              <a:rPr lang="nl-NL" sz="2400" dirty="0" err="1" smtClean="0"/>
              <a:t>Elaborate</a:t>
            </a:r>
            <a:r>
              <a:rPr lang="nl-NL" sz="2400" dirty="0" smtClean="0"/>
              <a:t> </a:t>
            </a:r>
            <a:r>
              <a:rPr lang="nl-NL" sz="2400" dirty="0" err="1" smtClean="0"/>
              <a:t>faith</a:t>
            </a:r>
            <a:r>
              <a:rPr lang="nl-NL" sz="2400" dirty="0" smtClean="0"/>
              <a:t> </a:t>
            </a:r>
            <a:r>
              <a:rPr lang="nl-NL" sz="2400" dirty="0" err="1" smtClean="0"/>
              <a:t>into</a:t>
            </a:r>
            <a:r>
              <a:rPr lang="nl-NL" sz="2400" dirty="0" smtClean="0"/>
              <a:t> </a:t>
            </a:r>
            <a:r>
              <a:rPr lang="nl-NL" sz="2400" dirty="0" err="1" smtClean="0"/>
              <a:t>ecumenism</a:t>
            </a:r>
            <a:r>
              <a:rPr lang="nl-NL" sz="2400" dirty="0" smtClean="0"/>
              <a:t>, </a:t>
            </a:r>
            <a:r>
              <a:rPr lang="nl-NL" sz="2400" dirty="0" err="1" smtClean="0"/>
              <a:t>apostolate</a:t>
            </a:r>
            <a:r>
              <a:rPr lang="nl-NL" sz="2400" dirty="0" smtClean="0"/>
              <a:t>, </a:t>
            </a:r>
            <a:r>
              <a:rPr lang="nl-NL" sz="2400" dirty="0" err="1" smtClean="0"/>
              <a:t>diaconia</a:t>
            </a:r>
            <a:r>
              <a:rPr lang="nl-NL" sz="2400" dirty="0" smtClean="0"/>
              <a:t>, </a:t>
            </a:r>
            <a:r>
              <a:rPr lang="nl-NL" sz="2400" dirty="0" err="1" smtClean="0"/>
              <a:t>church</a:t>
            </a:r>
            <a:r>
              <a:rPr lang="nl-NL" sz="2400" dirty="0" smtClean="0"/>
              <a:t> design </a:t>
            </a:r>
            <a:r>
              <a:rPr lang="nl-NL" sz="2400" dirty="0" err="1" smtClean="0"/>
              <a:t>and</a:t>
            </a:r>
            <a:r>
              <a:rPr lang="nl-NL" sz="2400" dirty="0" smtClean="0"/>
              <a:t> </a:t>
            </a:r>
            <a:r>
              <a:rPr lang="nl-NL" sz="2400" dirty="0" err="1" smtClean="0"/>
              <a:t>mediation</a:t>
            </a:r>
            <a:r>
              <a:rPr lang="nl-NL" sz="2400" dirty="0" smtClean="0"/>
              <a:t> </a:t>
            </a:r>
            <a:r>
              <a:rPr lang="nl-NL" sz="2400" dirty="0" err="1" smtClean="0"/>
              <a:t>role</a:t>
            </a: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382784960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129</Words>
  <Application>Microsoft Office PowerPoint</Application>
  <PresentationFormat>Breedbeeld</PresentationFormat>
  <Paragraphs>34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Kantoorthema</vt:lpstr>
      <vt:lpstr>Three issues</vt:lpstr>
      <vt:lpstr>Secularisation: Faith as a personal choice</vt:lpstr>
      <vt:lpstr>Changes of paradigm in history</vt:lpstr>
      <vt:lpstr>Dutch statistics</vt:lpstr>
      <vt:lpstr>Strategy for the church</vt:lpstr>
      <vt:lpstr>Summary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Microsoft-account</dc:creator>
  <cp:lastModifiedBy>Microsoft-account</cp:lastModifiedBy>
  <cp:revision>3</cp:revision>
  <dcterms:created xsi:type="dcterms:W3CDTF">2025-09-22T11:17:04Z</dcterms:created>
  <dcterms:modified xsi:type="dcterms:W3CDTF">2025-09-22T11:27:28Z</dcterms:modified>
</cp:coreProperties>
</file>