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23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67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81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6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93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67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89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60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5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0A66-6AB6-4E92-812E-B65BE74E7027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140C-7B28-4BA5-8855-F6A1A1EFB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54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65407" cy="1600200"/>
          </a:xfrm>
        </p:spPr>
        <p:txBody>
          <a:bodyPr>
            <a:normAutofit/>
          </a:bodyPr>
          <a:lstStyle/>
          <a:p>
            <a:r>
              <a:rPr lang="nl-NL" sz="7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Three issues</a:t>
            </a:r>
            <a:endParaRPr lang="nl-NL" sz="7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30" y="995363"/>
            <a:ext cx="4191754" cy="487362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2683" cy="3811588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sz="3600" dirty="0" err="1" smtClean="0"/>
              <a:t>Secularisation</a:t>
            </a:r>
            <a:r>
              <a:rPr lang="nl-NL" sz="3600" dirty="0" smtClean="0"/>
              <a:t> as partner</a:t>
            </a:r>
          </a:p>
          <a:p>
            <a:pPr marL="342900" indent="-342900">
              <a:buAutoNum type="arabicPeriod"/>
            </a:pPr>
            <a:endParaRPr lang="nl-NL" sz="3600" dirty="0"/>
          </a:p>
          <a:p>
            <a:pPr marL="342900" indent="-342900">
              <a:buAutoNum type="arabicPeriod"/>
            </a:pPr>
            <a:r>
              <a:rPr lang="nl-NL" sz="3600" dirty="0" smtClean="0"/>
              <a:t>Changes of </a:t>
            </a:r>
            <a:r>
              <a:rPr lang="nl-NL" sz="3600" dirty="0" err="1" smtClean="0"/>
              <a:t>paradigm</a:t>
            </a:r>
            <a:r>
              <a:rPr lang="nl-NL" sz="3600" dirty="0" smtClean="0"/>
              <a:t> in </a:t>
            </a:r>
            <a:r>
              <a:rPr lang="nl-NL" sz="3600" dirty="0" err="1" smtClean="0"/>
              <a:t>history</a:t>
            </a:r>
            <a:r>
              <a:rPr lang="nl-NL" sz="3600" dirty="0" smtClean="0"/>
              <a:t> </a:t>
            </a:r>
          </a:p>
          <a:p>
            <a:pPr marL="342900" indent="-342900">
              <a:buAutoNum type="arabicPeriod"/>
            </a:pPr>
            <a:endParaRPr lang="nl-NL" sz="3600" dirty="0"/>
          </a:p>
          <a:p>
            <a:pPr marL="342900" indent="-342900">
              <a:buAutoNum type="arabicPeriod"/>
            </a:pPr>
            <a:r>
              <a:rPr lang="nl-NL" sz="3600" dirty="0" err="1" smtClean="0"/>
              <a:t>Strategy</a:t>
            </a:r>
            <a:r>
              <a:rPr lang="nl-NL" sz="3600" dirty="0" smtClean="0"/>
              <a:t>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the</a:t>
            </a:r>
            <a:r>
              <a:rPr lang="nl-NL" sz="3600" dirty="0" smtClean="0"/>
              <a:t> </a:t>
            </a:r>
            <a:r>
              <a:rPr lang="nl-NL" sz="3600" dirty="0" err="1" smtClean="0"/>
              <a:t>church</a:t>
            </a:r>
            <a:r>
              <a:rPr lang="nl-NL" sz="3600" dirty="0" smtClean="0"/>
              <a:t>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76795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276" y="457200"/>
            <a:ext cx="4384750" cy="1059628"/>
          </a:xfrm>
        </p:spPr>
        <p:txBody>
          <a:bodyPr>
            <a:noAutofit/>
          </a:bodyPr>
          <a:lstStyle/>
          <a:p>
            <a:r>
              <a:rPr lang="nl-NL" sz="4000" dirty="0" err="1" smtClean="0">
                <a:solidFill>
                  <a:srgbClr val="C00000"/>
                </a:solidFill>
              </a:rPr>
              <a:t>Secularisation</a:t>
            </a:r>
            <a:r>
              <a:rPr lang="nl-NL" sz="4000" dirty="0" smtClean="0"/>
              <a:t>: </a:t>
            </a:r>
            <a:r>
              <a:rPr lang="nl-NL" sz="4000" dirty="0" err="1" smtClean="0"/>
              <a:t>Faith</a:t>
            </a:r>
            <a:r>
              <a:rPr lang="nl-NL" sz="4000" dirty="0" smtClean="0"/>
              <a:t> as a personal </a:t>
            </a:r>
            <a:r>
              <a:rPr lang="nl-NL" sz="4000" dirty="0" err="1" smtClean="0"/>
              <a:t>choice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2750"/>
            <a:ext cx="6172200" cy="446297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>
                <a:solidFill>
                  <a:srgbClr val="C00000"/>
                </a:solidFill>
              </a:rPr>
              <a:t>Consequences</a:t>
            </a:r>
            <a:r>
              <a:rPr lang="nl-NL" sz="2400" dirty="0" smtClean="0">
                <a:solidFill>
                  <a:srgbClr val="C00000"/>
                </a:solidFill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</a:rPr>
              <a:t>for</a:t>
            </a:r>
            <a:r>
              <a:rPr lang="nl-NL" sz="2400" dirty="0" smtClean="0">
                <a:solidFill>
                  <a:srgbClr val="C00000"/>
                </a:solidFill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</a:rPr>
              <a:t>the</a:t>
            </a:r>
            <a:r>
              <a:rPr lang="nl-NL" sz="2400" dirty="0" smtClean="0">
                <a:solidFill>
                  <a:srgbClr val="C00000"/>
                </a:solidFill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</a:rPr>
              <a:t>churches</a:t>
            </a:r>
            <a:r>
              <a:rPr lang="nl-NL" sz="2400" dirty="0" smtClean="0"/>
              <a:t>: 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1. </a:t>
            </a:r>
            <a:r>
              <a:rPr lang="nl-NL" sz="2400" dirty="0" err="1" smtClean="0"/>
              <a:t>Emphasis</a:t>
            </a:r>
            <a:r>
              <a:rPr lang="nl-NL" sz="2400" dirty="0" smtClean="0"/>
              <a:t> on personal </a:t>
            </a:r>
            <a:r>
              <a:rPr lang="nl-NL" sz="2400" dirty="0" err="1" smtClean="0"/>
              <a:t>choices</a:t>
            </a:r>
            <a:r>
              <a:rPr lang="nl-NL" sz="2400" dirty="0" smtClean="0"/>
              <a:t> (</a:t>
            </a:r>
            <a:r>
              <a:rPr lang="nl-NL" sz="2400" dirty="0" err="1" smtClean="0"/>
              <a:t>minority</a:t>
            </a:r>
            <a:r>
              <a:rPr lang="nl-NL" sz="2400" dirty="0" smtClean="0"/>
              <a:t> </a:t>
            </a:r>
            <a:r>
              <a:rPr lang="nl-NL" sz="2400" dirty="0" err="1" smtClean="0"/>
              <a:t>churches</a:t>
            </a:r>
            <a:r>
              <a:rPr lang="nl-NL" sz="2400" dirty="0" smtClean="0"/>
              <a:t>) </a:t>
            </a:r>
          </a:p>
          <a:p>
            <a:r>
              <a:rPr lang="nl-NL" sz="2400" dirty="0" smtClean="0"/>
              <a:t>2. Personal </a:t>
            </a:r>
            <a:r>
              <a:rPr lang="nl-NL" sz="2400" dirty="0" err="1" smtClean="0"/>
              <a:t>choices</a:t>
            </a:r>
            <a:r>
              <a:rPr lang="nl-NL" sz="2400" dirty="0" smtClean="0"/>
              <a:t> are </a:t>
            </a:r>
            <a:r>
              <a:rPr lang="nl-NL" sz="2400" dirty="0" err="1" smtClean="0"/>
              <a:t>hidden</a:t>
            </a:r>
            <a:r>
              <a:rPr lang="nl-NL" sz="2400" dirty="0" smtClean="0"/>
              <a:t> (</a:t>
            </a:r>
            <a:r>
              <a:rPr lang="nl-NL" sz="2400" dirty="0" err="1" smtClean="0"/>
              <a:t>influential</a:t>
            </a:r>
            <a:r>
              <a:rPr lang="nl-NL" sz="2400" dirty="0" smtClean="0"/>
              <a:t> </a:t>
            </a:r>
            <a:r>
              <a:rPr lang="nl-NL" sz="2400" dirty="0" err="1" smtClean="0"/>
              <a:t>churches</a:t>
            </a:r>
            <a:r>
              <a:rPr lang="nl-NL" sz="2400" dirty="0" smtClean="0"/>
              <a:t>) </a:t>
            </a:r>
          </a:p>
          <a:p>
            <a:r>
              <a:rPr lang="nl-NL" sz="2400" dirty="0" smtClean="0"/>
              <a:t>3. </a:t>
            </a:r>
            <a:r>
              <a:rPr lang="nl-NL" sz="2400" dirty="0" err="1" smtClean="0"/>
              <a:t>Believers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no </a:t>
            </a:r>
            <a:r>
              <a:rPr lang="nl-NL" sz="2400" dirty="0" err="1" smtClean="0"/>
              <a:t>ungoing</a:t>
            </a:r>
            <a:r>
              <a:rPr lang="nl-NL" sz="2400" dirty="0" smtClean="0"/>
              <a:t> </a:t>
            </a:r>
            <a:r>
              <a:rPr lang="nl-NL" sz="2400" dirty="0" err="1" smtClean="0"/>
              <a:t>relation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church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4. Anti-</a:t>
            </a:r>
            <a:r>
              <a:rPr lang="nl-NL" sz="2400" dirty="0" err="1" smtClean="0"/>
              <a:t>believers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445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417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Changes of </a:t>
            </a:r>
            <a:r>
              <a:rPr lang="nl-NL" dirty="0" err="1" smtClean="0">
                <a:solidFill>
                  <a:srgbClr val="C00000"/>
                </a:solidFill>
              </a:rPr>
              <a:t>paradigm</a:t>
            </a:r>
            <a:r>
              <a:rPr lang="nl-NL" dirty="0" smtClean="0">
                <a:solidFill>
                  <a:srgbClr val="C00000"/>
                </a:solidFill>
              </a:rPr>
              <a:t> in </a:t>
            </a:r>
            <a:r>
              <a:rPr lang="nl-NL" dirty="0" err="1" smtClean="0">
                <a:solidFill>
                  <a:srgbClr val="C00000"/>
                </a:solidFill>
              </a:rPr>
              <a:t>history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32650"/>
            <a:ext cx="6172200" cy="478317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LcPeriod"/>
            </a:pPr>
            <a:r>
              <a:rPr lang="nl-NL" sz="2400" dirty="0" smtClean="0"/>
              <a:t>Abraham: personal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</a:p>
          <a:p>
            <a:pPr marL="342900" indent="-342900">
              <a:buAutoNum type="alphaLcPeriod"/>
            </a:pPr>
            <a:r>
              <a:rPr lang="nl-NL" sz="2400" dirty="0" err="1" smtClean="0"/>
              <a:t>Jewish</a:t>
            </a:r>
            <a:r>
              <a:rPr lang="nl-NL" sz="2400" dirty="0" smtClean="0"/>
              <a:t> </a:t>
            </a:r>
            <a:r>
              <a:rPr lang="nl-NL" sz="2400" dirty="0" err="1" smtClean="0"/>
              <a:t>tribes</a:t>
            </a:r>
            <a:r>
              <a:rPr lang="nl-NL" sz="2400" dirty="0" smtClean="0"/>
              <a:t>: </a:t>
            </a:r>
            <a:r>
              <a:rPr lang="nl-NL" sz="2400" dirty="0" err="1" smtClean="0"/>
              <a:t>liturgical</a:t>
            </a:r>
            <a:r>
              <a:rPr lang="nl-NL" sz="2400" dirty="0" smtClean="0"/>
              <a:t>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</a:p>
          <a:p>
            <a:pPr marL="342900" indent="-342900">
              <a:buAutoNum type="alphaLcPeriod"/>
            </a:pPr>
            <a:r>
              <a:rPr lang="nl-NL" sz="2400" dirty="0" err="1" smtClean="0"/>
              <a:t>Israel</a:t>
            </a:r>
            <a:r>
              <a:rPr lang="nl-NL" sz="2400" dirty="0" smtClean="0"/>
              <a:t> as </a:t>
            </a:r>
            <a:r>
              <a:rPr lang="nl-NL" sz="2400" dirty="0" err="1" smtClean="0"/>
              <a:t>nation</a:t>
            </a:r>
            <a:r>
              <a:rPr lang="nl-NL" sz="2400" dirty="0" smtClean="0"/>
              <a:t>: Jerusalem </a:t>
            </a:r>
            <a:r>
              <a:rPr lang="nl-NL" sz="2400" dirty="0" err="1" smtClean="0"/>
              <a:t>oriented</a:t>
            </a:r>
            <a:endParaRPr lang="nl-NL" sz="2400" dirty="0" smtClean="0"/>
          </a:p>
          <a:p>
            <a:pPr marL="342900" indent="-342900">
              <a:buAutoNum type="alphaLcPeriod"/>
            </a:pPr>
            <a:r>
              <a:rPr lang="nl-NL" sz="2400" dirty="0" smtClean="0"/>
              <a:t>Babel: </a:t>
            </a:r>
            <a:r>
              <a:rPr lang="nl-NL" sz="2400" dirty="0" err="1" smtClean="0"/>
              <a:t>synagogue</a:t>
            </a:r>
            <a:r>
              <a:rPr lang="nl-NL" sz="2400" dirty="0" smtClean="0"/>
              <a:t>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</a:p>
          <a:p>
            <a:pPr marL="342900" indent="-342900">
              <a:buAutoNum type="alphaLcPeriod"/>
            </a:pPr>
            <a:r>
              <a:rPr lang="nl-NL" sz="2400" dirty="0" err="1" smtClean="0"/>
              <a:t>Christ</a:t>
            </a:r>
            <a:r>
              <a:rPr lang="nl-NL" sz="2400" dirty="0" smtClean="0"/>
              <a:t>: new </a:t>
            </a:r>
            <a:r>
              <a:rPr lang="nl-NL" sz="2400" dirty="0" err="1" smtClean="0"/>
              <a:t>groups</a:t>
            </a:r>
            <a:r>
              <a:rPr lang="nl-NL" sz="2400" dirty="0" smtClean="0"/>
              <a:t> </a:t>
            </a:r>
            <a:r>
              <a:rPr lang="nl-NL" sz="2400" dirty="0" err="1" smtClean="0"/>
              <a:t>beside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synagogue</a:t>
            </a:r>
            <a:endParaRPr lang="nl-NL" sz="2400" dirty="0" smtClean="0"/>
          </a:p>
          <a:p>
            <a:pPr marL="342900" indent="-342900">
              <a:buAutoNum type="alphaLcPeriod"/>
            </a:pPr>
            <a:r>
              <a:rPr lang="nl-NL" sz="2400" dirty="0" smtClean="0"/>
              <a:t>Constantine: dominant </a:t>
            </a:r>
            <a:r>
              <a:rPr lang="nl-NL" sz="2400" dirty="0" err="1" smtClean="0"/>
              <a:t>faith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3637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50607"/>
            <a:ext cx="3932237" cy="570155"/>
          </a:xfrm>
        </p:spPr>
        <p:txBody>
          <a:bodyPr>
            <a:noAutofit/>
          </a:bodyPr>
          <a:lstStyle/>
          <a:p>
            <a:r>
              <a:rPr lang="nl-NL" sz="4000" dirty="0" smtClean="0">
                <a:solidFill>
                  <a:srgbClr val="C00000"/>
                </a:solidFill>
              </a:rPr>
              <a:t>Dutch </a:t>
            </a:r>
            <a:r>
              <a:rPr lang="nl-NL" sz="4000" dirty="0" err="1" smtClean="0">
                <a:solidFill>
                  <a:srgbClr val="C00000"/>
                </a:solidFill>
              </a:rPr>
              <a:t>statistics</a:t>
            </a:r>
            <a:endParaRPr lang="nl-NL" sz="4000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7" y="2111188"/>
            <a:ext cx="3932237" cy="3811588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95" y="1334563"/>
            <a:ext cx="5068732" cy="4496427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563"/>
            <a:ext cx="6585882" cy="4179347"/>
          </a:xfr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" y="1497387"/>
            <a:ext cx="6585882" cy="41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0687"/>
          </a:xfrm>
        </p:spPr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</a:rPr>
              <a:t>Strategy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for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the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church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44372"/>
            <a:ext cx="6172200" cy="4559731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eriod"/>
            </a:pPr>
            <a:r>
              <a:rPr lang="nl-NL" sz="2000" dirty="0" err="1" smtClean="0"/>
              <a:t>Pioneering</a:t>
            </a:r>
            <a:r>
              <a:rPr lang="nl-NL" sz="2000" dirty="0" smtClean="0"/>
              <a:t> </a:t>
            </a:r>
            <a:r>
              <a:rPr lang="nl-NL" sz="2000" dirty="0" err="1" smtClean="0"/>
              <a:t>places</a:t>
            </a:r>
            <a:endParaRPr lang="nl-NL" sz="2000" dirty="0" smtClean="0"/>
          </a:p>
          <a:p>
            <a:pPr marL="342900" indent="-342900">
              <a:buAutoNum type="alphaLcPeriod"/>
            </a:pPr>
            <a:r>
              <a:rPr lang="nl-NL" sz="2000" dirty="0" err="1" smtClean="0"/>
              <a:t>Distinctive</a:t>
            </a:r>
            <a:r>
              <a:rPr lang="nl-NL" sz="2000" dirty="0" smtClean="0"/>
              <a:t> </a:t>
            </a:r>
            <a:r>
              <a:rPr lang="nl-NL" sz="2000" dirty="0" err="1" smtClean="0"/>
              <a:t>membership</a:t>
            </a:r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 err="1" smtClean="0"/>
              <a:t>Church</a:t>
            </a:r>
            <a:r>
              <a:rPr lang="nl-NL" sz="2000" dirty="0" smtClean="0"/>
              <a:t> buildings </a:t>
            </a:r>
            <a:r>
              <a:rPr lang="nl-NL" sz="2000" dirty="0" err="1" smtClean="0"/>
              <a:t>also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cultural</a:t>
            </a:r>
            <a:r>
              <a:rPr lang="nl-NL" sz="2000" dirty="0" smtClean="0"/>
              <a:t> </a:t>
            </a:r>
            <a:r>
              <a:rPr lang="nl-NL" sz="2000" dirty="0" err="1" smtClean="0"/>
              <a:t>purposes</a:t>
            </a:r>
            <a:endParaRPr lang="nl-NL" sz="2000" dirty="0" smtClean="0"/>
          </a:p>
          <a:p>
            <a:pPr marL="342900" indent="-342900">
              <a:buAutoNum type="alphaLcPeriod"/>
            </a:pPr>
            <a:r>
              <a:rPr lang="nl-NL" sz="2000" dirty="0" err="1" smtClean="0"/>
              <a:t>Being</a:t>
            </a:r>
            <a:r>
              <a:rPr lang="nl-NL" sz="2000" dirty="0" smtClean="0"/>
              <a:t> </a:t>
            </a:r>
            <a:r>
              <a:rPr lang="nl-NL" sz="2000" dirty="0" err="1" smtClean="0"/>
              <a:t>visible</a:t>
            </a:r>
            <a:r>
              <a:rPr lang="nl-NL" sz="2000" dirty="0" smtClean="0"/>
              <a:t> in </a:t>
            </a:r>
            <a:r>
              <a:rPr lang="nl-NL" sz="2000" dirty="0" err="1" smtClean="0"/>
              <a:t>texts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diaconial</a:t>
            </a:r>
            <a:r>
              <a:rPr lang="nl-NL" sz="2000" dirty="0" smtClean="0"/>
              <a:t> </a:t>
            </a:r>
            <a:r>
              <a:rPr lang="nl-NL" sz="2000" dirty="0" err="1" smtClean="0"/>
              <a:t>activities</a:t>
            </a:r>
            <a:endParaRPr lang="nl-NL" sz="2000" dirty="0" smtClean="0"/>
          </a:p>
          <a:p>
            <a:pPr marL="342900" indent="-342900">
              <a:buAutoNum type="alphaLcPeriod"/>
            </a:pPr>
            <a:r>
              <a:rPr lang="nl-NL" sz="2000" dirty="0" smtClean="0"/>
              <a:t>Public </a:t>
            </a:r>
            <a:r>
              <a:rPr lang="nl-NL" sz="2000" dirty="0" err="1" smtClean="0"/>
              <a:t>discussions</a:t>
            </a:r>
            <a:r>
              <a:rPr lang="nl-NL" sz="2000" dirty="0" smtClean="0"/>
              <a:t> (</a:t>
            </a:r>
            <a:r>
              <a:rPr lang="nl-NL" sz="2000" dirty="0" err="1" smtClean="0"/>
              <a:t>organising</a:t>
            </a:r>
            <a:r>
              <a:rPr lang="nl-NL" sz="2000" dirty="0" smtClean="0"/>
              <a:t> </a:t>
            </a:r>
            <a:r>
              <a:rPr lang="nl-NL" sz="2000" dirty="0" err="1" smtClean="0"/>
              <a:t>tables</a:t>
            </a:r>
            <a:r>
              <a:rPr lang="nl-NL" sz="2000" dirty="0" smtClean="0"/>
              <a:t>) </a:t>
            </a:r>
          </a:p>
          <a:p>
            <a:pPr marL="342900" indent="-342900">
              <a:buAutoNum type="alphaLcPeriod"/>
            </a:pPr>
            <a:r>
              <a:rPr lang="nl-NL" sz="2000" dirty="0" err="1" smtClean="0"/>
              <a:t>Speaking</a:t>
            </a:r>
            <a:r>
              <a:rPr lang="nl-NL" sz="2000" dirty="0" smtClean="0"/>
              <a:t> of God in a way </a:t>
            </a:r>
            <a:r>
              <a:rPr lang="nl-NL" sz="2000" dirty="0" err="1" smtClean="0"/>
              <a:t>secularizes</a:t>
            </a:r>
            <a:r>
              <a:rPr lang="nl-NL" sz="2000" dirty="0" smtClean="0"/>
              <a:t> </a:t>
            </a:r>
            <a:r>
              <a:rPr lang="nl-NL" sz="2000" dirty="0" err="1" smtClean="0"/>
              <a:t>people</a:t>
            </a:r>
            <a:r>
              <a:rPr lang="nl-NL" sz="2000" dirty="0" smtClean="0"/>
              <a:t> </a:t>
            </a:r>
            <a:r>
              <a:rPr lang="nl-NL" sz="2000" dirty="0" err="1" smtClean="0"/>
              <a:t>understand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appreciate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472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3111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Summary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60" y="987425"/>
            <a:ext cx="5392055" cy="487362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nl-NL" sz="2400" dirty="0" err="1" smtClean="0"/>
              <a:t>Give</a:t>
            </a:r>
            <a:r>
              <a:rPr lang="nl-NL" sz="2400" dirty="0" smtClean="0"/>
              <a:t> </a:t>
            </a:r>
            <a:r>
              <a:rPr lang="nl-NL" sz="2400" dirty="0" err="1" smtClean="0"/>
              <a:t>secularization</a:t>
            </a:r>
            <a:r>
              <a:rPr lang="nl-NL" sz="2400" dirty="0" smtClean="0"/>
              <a:t> a </a:t>
            </a:r>
            <a:r>
              <a:rPr lang="nl-NL" sz="2400" dirty="0" err="1" smtClean="0"/>
              <a:t>place</a:t>
            </a:r>
            <a:r>
              <a:rPr lang="nl-NL" sz="2400" dirty="0" smtClean="0"/>
              <a:t> in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</a:p>
          <a:p>
            <a:pPr marL="342900" indent="-342900">
              <a:buAutoNum type="arabicPeriod"/>
            </a:pPr>
            <a:endParaRPr lang="nl-NL" sz="2400" dirty="0" smtClean="0"/>
          </a:p>
          <a:p>
            <a:pPr marL="342900" indent="-342900">
              <a:buAutoNum type="arabicPeriod"/>
            </a:pPr>
            <a:r>
              <a:rPr lang="nl-NL" sz="2400" dirty="0" smtClean="0"/>
              <a:t>Translate </a:t>
            </a:r>
            <a:r>
              <a:rPr lang="nl-NL" sz="2400" dirty="0" err="1" smtClean="0"/>
              <a:t>transition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  <a:r>
              <a:rPr lang="nl-NL" sz="2400" dirty="0" err="1" smtClean="0"/>
              <a:t>into</a:t>
            </a:r>
            <a:r>
              <a:rPr lang="nl-NL" sz="2400" dirty="0" smtClean="0"/>
              <a:t> </a:t>
            </a:r>
            <a:r>
              <a:rPr lang="nl-NL" sz="2400" dirty="0" err="1" smtClean="0"/>
              <a:t>ecclesiology</a:t>
            </a:r>
            <a:r>
              <a:rPr lang="nl-NL" sz="2400" dirty="0" smtClean="0"/>
              <a:t> </a:t>
            </a:r>
          </a:p>
          <a:p>
            <a:pPr marL="342900" indent="-342900">
              <a:buAutoNum type="arabicPeriod"/>
            </a:pPr>
            <a:endParaRPr lang="nl-NL" sz="2400" dirty="0" smtClean="0"/>
          </a:p>
          <a:p>
            <a:pPr marL="342900" indent="-342900">
              <a:buAutoNum type="arabicPeriod"/>
            </a:pPr>
            <a:r>
              <a:rPr lang="nl-NL" sz="2400" dirty="0" err="1" smtClean="0"/>
              <a:t>Elaborate</a:t>
            </a:r>
            <a:r>
              <a:rPr lang="nl-NL" sz="2400" dirty="0" smtClean="0"/>
              <a:t> </a:t>
            </a:r>
            <a:r>
              <a:rPr lang="nl-NL" sz="2400" dirty="0" err="1" smtClean="0"/>
              <a:t>faith</a:t>
            </a:r>
            <a:r>
              <a:rPr lang="nl-NL" sz="2400" dirty="0" smtClean="0"/>
              <a:t> </a:t>
            </a:r>
            <a:r>
              <a:rPr lang="nl-NL" sz="2400" dirty="0" err="1" smtClean="0"/>
              <a:t>into</a:t>
            </a:r>
            <a:r>
              <a:rPr lang="nl-NL" sz="2400" dirty="0" smtClean="0"/>
              <a:t> </a:t>
            </a:r>
            <a:r>
              <a:rPr lang="nl-NL" sz="2400" dirty="0" err="1" smtClean="0"/>
              <a:t>ecumenism</a:t>
            </a:r>
            <a:r>
              <a:rPr lang="nl-NL" sz="2400" dirty="0" smtClean="0"/>
              <a:t>, </a:t>
            </a:r>
            <a:r>
              <a:rPr lang="nl-NL" sz="2400" dirty="0" err="1" smtClean="0"/>
              <a:t>apostolate</a:t>
            </a:r>
            <a:r>
              <a:rPr lang="nl-NL" sz="2400" dirty="0" smtClean="0"/>
              <a:t>, </a:t>
            </a:r>
            <a:r>
              <a:rPr lang="nl-NL" sz="2400" dirty="0" err="1" smtClean="0"/>
              <a:t>diaconia</a:t>
            </a:r>
            <a:r>
              <a:rPr lang="nl-NL" sz="2400" dirty="0" smtClean="0"/>
              <a:t>, </a:t>
            </a:r>
            <a:r>
              <a:rPr lang="nl-NL" sz="2400" dirty="0" err="1" smtClean="0"/>
              <a:t>church</a:t>
            </a:r>
            <a:r>
              <a:rPr lang="nl-NL" sz="2400" dirty="0" smtClean="0"/>
              <a:t> design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mediation</a:t>
            </a:r>
            <a:r>
              <a:rPr lang="nl-NL" sz="2400" dirty="0" smtClean="0"/>
              <a:t> </a:t>
            </a:r>
            <a:r>
              <a:rPr lang="nl-NL" sz="2400" dirty="0" err="1" smtClean="0"/>
              <a:t>role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27849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129</Words>
  <Application>Microsoft Office PowerPoint</Application>
  <PresentationFormat>Breedbeeld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Kantoorthema</vt:lpstr>
      <vt:lpstr>Three issues</vt:lpstr>
      <vt:lpstr>Secularisation: Faith as a personal choice</vt:lpstr>
      <vt:lpstr>Changes of paradigm in history</vt:lpstr>
      <vt:lpstr>Dutch statistics</vt:lpstr>
      <vt:lpstr>Strategy for the church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Microsoft-account</cp:lastModifiedBy>
  <cp:revision>3</cp:revision>
  <dcterms:created xsi:type="dcterms:W3CDTF">2025-09-22T11:17:04Z</dcterms:created>
  <dcterms:modified xsi:type="dcterms:W3CDTF">2025-09-22T11:27:28Z</dcterms:modified>
</cp:coreProperties>
</file>