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79" r:id="rId2"/>
    <p:sldId id="280" r:id="rId3"/>
    <p:sldId id="281" r:id="rId4"/>
    <p:sldId id="256" r:id="rId5"/>
    <p:sldId id="257" r:id="rId6"/>
    <p:sldId id="275" r:id="rId7"/>
    <p:sldId id="258" r:id="rId8"/>
    <p:sldId id="262" r:id="rId9"/>
    <p:sldId id="259" r:id="rId10"/>
    <p:sldId id="276" r:id="rId11"/>
    <p:sldId id="261" r:id="rId12"/>
    <p:sldId id="263" r:id="rId13"/>
    <p:sldId id="265" r:id="rId14"/>
    <p:sldId id="266" r:id="rId15"/>
    <p:sldId id="267" r:id="rId16"/>
    <p:sldId id="269" r:id="rId17"/>
    <p:sldId id="278" r:id="rId18"/>
    <p:sldId id="268" r:id="rId19"/>
    <p:sldId id="271" r:id="rId20"/>
    <p:sldId id="277" r:id="rId21"/>
    <p:sldId id="270" r:id="rId22"/>
    <p:sldId id="282"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96F3DC-CA60-455A-AB8E-DA1430AE3996}" type="datetimeFigureOut">
              <a:rPr lang="nl-NL" smtClean="0"/>
              <a:t>13-2-2024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DC2B3-FBB6-4647-9585-B3D81D4C827C}" type="slidenum">
              <a:rPr lang="nl-NL" smtClean="0"/>
              <a:t>‹nr.›</a:t>
            </a:fld>
            <a:endParaRPr lang="nl-NL"/>
          </a:p>
        </p:txBody>
      </p:sp>
    </p:spTree>
    <p:extLst>
      <p:ext uri="{BB962C8B-B14F-4D97-AF65-F5344CB8AC3E}">
        <p14:creationId xmlns:p14="http://schemas.microsoft.com/office/powerpoint/2010/main" val="39822195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CE968F1A-4BF0-4FE6-BEDB-F6E7137C4FE8}" type="datetimeFigureOut">
              <a:rPr lang="nl-NL" smtClean="0"/>
              <a:t>13-2-2024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D88B664-828D-46A5-A4D0-37EBB5C06299}" type="slidenum">
              <a:rPr lang="nl-NL" smtClean="0"/>
              <a:t>‹nr.›</a:t>
            </a:fld>
            <a:endParaRPr lang="nl-NL"/>
          </a:p>
        </p:txBody>
      </p:sp>
    </p:spTree>
    <p:extLst>
      <p:ext uri="{BB962C8B-B14F-4D97-AF65-F5344CB8AC3E}">
        <p14:creationId xmlns:p14="http://schemas.microsoft.com/office/powerpoint/2010/main" val="3662264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E968F1A-4BF0-4FE6-BEDB-F6E7137C4FE8}" type="datetimeFigureOut">
              <a:rPr lang="nl-NL" smtClean="0"/>
              <a:t>13-2-2024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D88B664-828D-46A5-A4D0-37EBB5C06299}" type="slidenum">
              <a:rPr lang="nl-NL" smtClean="0"/>
              <a:t>‹nr.›</a:t>
            </a:fld>
            <a:endParaRPr lang="nl-NL"/>
          </a:p>
        </p:txBody>
      </p:sp>
    </p:spTree>
    <p:extLst>
      <p:ext uri="{BB962C8B-B14F-4D97-AF65-F5344CB8AC3E}">
        <p14:creationId xmlns:p14="http://schemas.microsoft.com/office/powerpoint/2010/main" val="1448603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E968F1A-4BF0-4FE6-BEDB-F6E7137C4FE8}" type="datetimeFigureOut">
              <a:rPr lang="nl-NL" smtClean="0"/>
              <a:t>13-2-2024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D88B664-828D-46A5-A4D0-37EBB5C06299}" type="slidenum">
              <a:rPr lang="nl-NL" smtClean="0"/>
              <a:t>‹nr.›</a:t>
            </a:fld>
            <a:endParaRPr lang="nl-NL"/>
          </a:p>
        </p:txBody>
      </p:sp>
    </p:spTree>
    <p:extLst>
      <p:ext uri="{BB962C8B-B14F-4D97-AF65-F5344CB8AC3E}">
        <p14:creationId xmlns:p14="http://schemas.microsoft.com/office/powerpoint/2010/main" val="2434700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E968F1A-4BF0-4FE6-BEDB-F6E7137C4FE8}" type="datetimeFigureOut">
              <a:rPr lang="nl-NL" smtClean="0"/>
              <a:t>13-2-2024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D88B664-828D-46A5-A4D0-37EBB5C06299}" type="slidenum">
              <a:rPr lang="nl-NL" smtClean="0"/>
              <a:t>‹nr.›</a:t>
            </a:fld>
            <a:endParaRPr lang="nl-NL"/>
          </a:p>
        </p:txBody>
      </p:sp>
    </p:spTree>
    <p:extLst>
      <p:ext uri="{BB962C8B-B14F-4D97-AF65-F5344CB8AC3E}">
        <p14:creationId xmlns:p14="http://schemas.microsoft.com/office/powerpoint/2010/main" val="84987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E968F1A-4BF0-4FE6-BEDB-F6E7137C4FE8}" type="datetimeFigureOut">
              <a:rPr lang="nl-NL" smtClean="0"/>
              <a:t>13-2-2024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D88B664-828D-46A5-A4D0-37EBB5C06299}" type="slidenum">
              <a:rPr lang="nl-NL" smtClean="0"/>
              <a:t>‹nr.›</a:t>
            </a:fld>
            <a:endParaRPr lang="nl-NL"/>
          </a:p>
        </p:txBody>
      </p:sp>
    </p:spTree>
    <p:extLst>
      <p:ext uri="{BB962C8B-B14F-4D97-AF65-F5344CB8AC3E}">
        <p14:creationId xmlns:p14="http://schemas.microsoft.com/office/powerpoint/2010/main" val="2710683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E968F1A-4BF0-4FE6-BEDB-F6E7137C4FE8}" type="datetimeFigureOut">
              <a:rPr lang="nl-NL" smtClean="0"/>
              <a:t>13-2-2024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D88B664-828D-46A5-A4D0-37EBB5C06299}" type="slidenum">
              <a:rPr lang="nl-NL" smtClean="0"/>
              <a:t>‹nr.›</a:t>
            </a:fld>
            <a:endParaRPr lang="nl-NL"/>
          </a:p>
        </p:txBody>
      </p:sp>
    </p:spTree>
    <p:extLst>
      <p:ext uri="{BB962C8B-B14F-4D97-AF65-F5344CB8AC3E}">
        <p14:creationId xmlns:p14="http://schemas.microsoft.com/office/powerpoint/2010/main" val="1707386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E968F1A-4BF0-4FE6-BEDB-F6E7137C4FE8}" type="datetimeFigureOut">
              <a:rPr lang="nl-NL" smtClean="0"/>
              <a:t>13-2-2024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D88B664-828D-46A5-A4D0-37EBB5C06299}" type="slidenum">
              <a:rPr lang="nl-NL" smtClean="0"/>
              <a:t>‹nr.›</a:t>
            </a:fld>
            <a:endParaRPr lang="nl-NL"/>
          </a:p>
        </p:txBody>
      </p:sp>
    </p:spTree>
    <p:extLst>
      <p:ext uri="{BB962C8B-B14F-4D97-AF65-F5344CB8AC3E}">
        <p14:creationId xmlns:p14="http://schemas.microsoft.com/office/powerpoint/2010/main" val="419910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E968F1A-4BF0-4FE6-BEDB-F6E7137C4FE8}" type="datetimeFigureOut">
              <a:rPr lang="nl-NL" smtClean="0"/>
              <a:t>13-2-2024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D88B664-828D-46A5-A4D0-37EBB5C06299}" type="slidenum">
              <a:rPr lang="nl-NL" smtClean="0"/>
              <a:t>‹nr.›</a:t>
            </a:fld>
            <a:endParaRPr lang="nl-NL"/>
          </a:p>
        </p:txBody>
      </p:sp>
    </p:spTree>
    <p:extLst>
      <p:ext uri="{BB962C8B-B14F-4D97-AF65-F5344CB8AC3E}">
        <p14:creationId xmlns:p14="http://schemas.microsoft.com/office/powerpoint/2010/main" val="394169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E968F1A-4BF0-4FE6-BEDB-F6E7137C4FE8}" type="datetimeFigureOut">
              <a:rPr lang="nl-NL" smtClean="0"/>
              <a:t>13-2-2024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D88B664-828D-46A5-A4D0-37EBB5C06299}" type="slidenum">
              <a:rPr lang="nl-NL" smtClean="0"/>
              <a:t>‹nr.›</a:t>
            </a:fld>
            <a:endParaRPr lang="nl-NL"/>
          </a:p>
        </p:txBody>
      </p:sp>
    </p:spTree>
    <p:extLst>
      <p:ext uri="{BB962C8B-B14F-4D97-AF65-F5344CB8AC3E}">
        <p14:creationId xmlns:p14="http://schemas.microsoft.com/office/powerpoint/2010/main" val="2478127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E968F1A-4BF0-4FE6-BEDB-F6E7137C4FE8}" type="datetimeFigureOut">
              <a:rPr lang="nl-NL" smtClean="0"/>
              <a:t>13-2-2024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D88B664-828D-46A5-A4D0-37EBB5C06299}" type="slidenum">
              <a:rPr lang="nl-NL" smtClean="0"/>
              <a:t>‹nr.›</a:t>
            </a:fld>
            <a:endParaRPr lang="nl-NL"/>
          </a:p>
        </p:txBody>
      </p:sp>
    </p:spTree>
    <p:extLst>
      <p:ext uri="{BB962C8B-B14F-4D97-AF65-F5344CB8AC3E}">
        <p14:creationId xmlns:p14="http://schemas.microsoft.com/office/powerpoint/2010/main" val="44045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E968F1A-4BF0-4FE6-BEDB-F6E7137C4FE8}" type="datetimeFigureOut">
              <a:rPr lang="nl-NL" smtClean="0"/>
              <a:t>13-2-2024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D88B664-828D-46A5-A4D0-37EBB5C06299}" type="slidenum">
              <a:rPr lang="nl-NL" smtClean="0"/>
              <a:t>‹nr.›</a:t>
            </a:fld>
            <a:endParaRPr lang="nl-NL"/>
          </a:p>
        </p:txBody>
      </p:sp>
    </p:spTree>
    <p:extLst>
      <p:ext uri="{BB962C8B-B14F-4D97-AF65-F5344CB8AC3E}">
        <p14:creationId xmlns:p14="http://schemas.microsoft.com/office/powerpoint/2010/main" val="313235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68F1A-4BF0-4FE6-BEDB-F6E7137C4FE8}" type="datetimeFigureOut">
              <a:rPr lang="nl-NL" smtClean="0"/>
              <a:t>13-2-2024</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8B664-828D-46A5-A4D0-37EBB5C06299}" type="slidenum">
              <a:rPr lang="nl-NL" smtClean="0"/>
              <a:t>‹nr.›</a:t>
            </a:fld>
            <a:endParaRPr lang="nl-NL"/>
          </a:p>
        </p:txBody>
      </p:sp>
    </p:spTree>
    <p:extLst>
      <p:ext uri="{BB962C8B-B14F-4D97-AF65-F5344CB8AC3E}">
        <p14:creationId xmlns:p14="http://schemas.microsoft.com/office/powerpoint/2010/main" val="73344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3506" y="1"/>
            <a:ext cx="5474327" cy="6858000"/>
          </a:xfrm>
          <a:prstGeom prst="rect">
            <a:avLst/>
          </a:prstGeom>
        </p:spPr>
      </p:pic>
    </p:spTree>
    <p:extLst>
      <p:ext uri="{BB962C8B-B14F-4D97-AF65-F5344CB8AC3E}">
        <p14:creationId xmlns:p14="http://schemas.microsoft.com/office/powerpoint/2010/main" val="1060853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accent5"/>
                </a:solidFill>
              </a:rPr>
              <a:t>Koude sanering</a:t>
            </a:r>
            <a:endParaRPr lang="nl-NL" dirty="0">
              <a:solidFill>
                <a:schemeClr val="accent5"/>
              </a:solidFill>
            </a:endParaRPr>
          </a:p>
        </p:txBody>
      </p:sp>
      <p:pic>
        <p:nvPicPr>
          <p:cNvPr id="5" name="Tijdelijke aanduiding voor inhou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832473" y="498475"/>
            <a:ext cx="6359526" cy="6359526"/>
          </a:xfrm>
        </p:spPr>
      </p:pic>
      <p:sp>
        <p:nvSpPr>
          <p:cNvPr id="4" name="Tijdelijke aanduiding voor tekst 3"/>
          <p:cNvSpPr>
            <a:spLocks noGrp="1"/>
          </p:cNvSpPr>
          <p:nvPr>
            <p:ph type="body" sz="half" idx="2"/>
          </p:nvPr>
        </p:nvSpPr>
        <p:spPr>
          <a:xfrm>
            <a:off x="236668" y="2057400"/>
            <a:ext cx="5013064" cy="3811588"/>
          </a:xfrm>
        </p:spPr>
        <p:txBody>
          <a:bodyPr/>
          <a:lstStyle/>
          <a:p>
            <a:r>
              <a:rPr lang="nl-NL" dirty="0" smtClean="0"/>
              <a:t/>
            </a:r>
            <a:br>
              <a:rPr lang="nl-NL" dirty="0" smtClean="0"/>
            </a:br>
            <a:r>
              <a:rPr lang="nl-NL" sz="2400" dirty="0" smtClean="0"/>
              <a:t>* Gemeente ‘Groot-Stad-X’</a:t>
            </a:r>
            <a:br>
              <a:rPr lang="nl-NL" sz="2400" dirty="0" smtClean="0"/>
            </a:br>
            <a:r>
              <a:rPr lang="nl-NL" sz="2400" dirty="0" smtClean="0"/>
              <a:t/>
            </a:r>
            <a:br>
              <a:rPr lang="nl-NL" sz="2400" dirty="0" smtClean="0"/>
            </a:br>
            <a:r>
              <a:rPr lang="nl-NL" sz="2400" dirty="0" smtClean="0"/>
              <a:t>* Verleggen gemeentegrens </a:t>
            </a:r>
            <a:br>
              <a:rPr lang="nl-NL" sz="2400" dirty="0" smtClean="0"/>
            </a:br>
            <a:r>
              <a:rPr lang="nl-NL" sz="2400" dirty="0" smtClean="0"/>
              <a:t/>
            </a:r>
            <a:br>
              <a:rPr lang="nl-NL" sz="2400" dirty="0" smtClean="0"/>
            </a:br>
            <a:r>
              <a:rPr lang="nl-NL" sz="2400" dirty="0" smtClean="0"/>
              <a:t>* Geen eigen infrastructuur </a:t>
            </a:r>
            <a:br>
              <a:rPr lang="nl-NL" sz="2400" dirty="0" smtClean="0"/>
            </a:br>
            <a:r>
              <a:rPr lang="nl-NL" sz="2400" dirty="0" smtClean="0"/>
              <a:t/>
            </a:r>
            <a:br>
              <a:rPr lang="nl-NL" sz="2400" dirty="0" smtClean="0"/>
            </a:br>
            <a:r>
              <a:rPr lang="nl-NL" sz="2400" dirty="0" smtClean="0"/>
              <a:t>* Spanning bij laatste ambtsdragers </a:t>
            </a:r>
            <a:br>
              <a:rPr lang="nl-NL" sz="2400" dirty="0" smtClean="0"/>
            </a:br>
            <a:r>
              <a:rPr lang="nl-NL" sz="2400" dirty="0" smtClean="0"/>
              <a:t/>
            </a:r>
            <a:br>
              <a:rPr lang="nl-NL" sz="2400" dirty="0" smtClean="0"/>
            </a:br>
            <a:r>
              <a:rPr lang="nl-NL" sz="2400" dirty="0"/>
              <a:t>* </a:t>
            </a:r>
            <a:r>
              <a:rPr lang="nl-NL" sz="2400" dirty="0" smtClean="0"/>
              <a:t>Eventueel afstoten </a:t>
            </a:r>
            <a:r>
              <a:rPr lang="nl-NL" sz="2400" dirty="0"/>
              <a:t>kerkgebouw</a:t>
            </a:r>
            <a:r>
              <a:rPr lang="nl-NL" dirty="0" smtClean="0"/>
              <a:t/>
            </a:r>
            <a:br>
              <a:rPr lang="nl-NL" dirty="0" smtClean="0"/>
            </a:br>
            <a:r>
              <a:rPr lang="nl-NL" dirty="0" smtClean="0"/>
              <a:t/>
            </a:r>
            <a:br>
              <a:rPr lang="nl-NL" dirty="0" smtClean="0"/>
            </a:br>
            <a:endParaRPr lang="nl-NL" dirty="0"/>
          </a:p>
        </p:txBody>
      </p:sp>
    </p:spTree>
    <p:extLst>
      <p:ext uri="{BB962C8B-B14F-4D97-AF65-F5344CB8AC3E}">
        <p14:creationId xmlns:p14="http://schemas.microsoft.com/office/powerpoint/2010/main" val="3214836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5176" y="236668"/>
            <a:ext cx="3932237" cy="763793"/>
          </a:xfrm>
        </p:spPr>
        <p:txBody>
          <a:bodyPr/>
          <a:lstStyle/>
          <a:p>
            <a:r>
              <a:rPr lang="nl-NL" b="1" dirty="0" smtClean="0">
                <a:solidFill>
                  <a:schemeClr val="accent6">
                    <a:lumMod val="75000"/>
                  </a:schemeClr>
                </a:solidFill>
              </a:rPr>
              <a:t>Warme herschikking </a:t>
            </a:r>
            <a:endParaRPr lang="nl-NL" b="1" dirty="0">
              <a:solidFill>
                <a:schemeClr val="accent6">
                  <a:lumMod val="75000"/>
                </a:schemeClr>
              </a:solidFill>
            </a:endParaRPr>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3068" y="1282842"/>
            <a:ext cx="6468932" cy="4849017"/>
          </a:xfrm>
        </p:spPr>
      </p:pic>
      <p:sp>
        <p:nvSpPr>
          <p:cNvPr id="4" name="Tijdelijke aanduiding voor tekst 3"/>
          <p:cNvSpPr>
            <a:spLocks noGrp="1"/>
          </p:cNvSpPr>
          <p:nvPr>
            <p:ph type="body" sz="half" idx="2"/>
          </p:nvPr>
        </p:nvSpPr>
        <p:spPr>
          <a:xfrm>
            <a:off x="324521" y="1366222"/>
            <a:ext cx="4469019" cy="3864006"/>
          </a:xfrm>
        </p:spPr>
        <p:txBody>
          <a:bodyPr>
            <a:normAutofit fontScale="85000" lnSpcReduction="20000"/>
          </a:bodyPr>
          <a:lstStyle/>
          <a:p>
            <a:r>
              <a:rPr lang="nl-NL" sz="2600" dirty="0" smtClean="0"/>
              <a:t>* Elk gebouw zondag een viering</a:t>
            </a:r>
            <a:br>
              <a:rPr lang="nl-NL" sz="2600" dirty="0" smtClean="0"/>
            </a:br>
            <a:r>
              <a:rPr lang="nl-NL" sz="2600" dirty="0" smtClean="0"/>
              <a:t/>
            </a:r>
            <a:br>
              <a:rPr lang="nl-NL" sz="2600" dirty="0" smtClean="0"/>
            </a:br>
            <a:r>
              <a:rPr lang="nl-NL" sz="2600" dirty="0" smtClean="0"/>
              <a:t/>
            </a:r>
            <a:br>
              <a:rPr lang="nl-NL" sz="2600" dirty="0" smtClean="0"/>
            </a:br>
            <a:r>
              <a:rPr lang="nl-NL" sz="2600" dirty="0" smtClean="0"/>
              <a:t>* Elke woonkern een gebouw </a:t>
            </a:r>
            <a:br>
              <a:rPr lang="nl-NL" sz="2600" dirty="0" smtClean="0"/>
            </a:br>
            <a:r>
              <a:rPr lang="nl-NL" sz="2600" dirty="0" smtClean="0"/>
              <a:t/>
            </a:r>
            <a:br>
              <a:rPr lang="nl-NL" sz="2600" dirty="0" smtClean="0"/>
            </a:br>
            <a:r>
              <a:rPr lang="nl-NL" sz="2600" dirty="0" smtClean="0"/>
              <a:t/>
            </a:r>
            <a:br>
              <a:rPr lang="nl-NL" sz="2600" dirty="0" smtClean="0"/>
            </a:br>
            <a:r>
              <a:rPr lang="nl-NL" sz="2600" dirty="0" smtClean="0"/>
              <a:t>* Streek  garandeert minimum </a:t>
            </a:r>
            <a:br>
              <a:rPr lang="nl-NL" sz="2600" dirty="0" smtClean="0"/>
            </a:br>
            <a:r>
              <a:rPr lang="nl-NL" sz="2600" dirty="0" smtClean="0"/>
              <a:t/>
            </a:r>
            <a:br>
              <a:rPr lang="nl-NL" sz="2600" dirty="0" smtClean="0"/>
            </a:br>
            <a:r>
              <a:rPr lang="nl-NL" sz="2600" dirty="0" smtClean="0"/>
              <a:t/>
            </a:r>
            <a:br>
              <a:rPr lang="nl-NL" sz="2600" dirty="0" smtClean="0"/>
            </a:br>
            <a:r>
              <a:rPr lang="nl-NL" sz="2600" dirty="0" smtClean="0"/>
              <a:t>* Lokale kerkenraad of locatieraad</a:t>
            </a:r>
            <a:br>
              <a:rPr lang="nl-NL" sz="2600" dirty="0" smtClean="0"/>
            </a:br>
            <a:r>
              <a:rPr lang="nl-NL" sz="2600" dirty="0" smtClean="0"/>
              <a:t/>
            </a:r>
            <a:br>
              <a:rPr lang="nl-NL" sz="2600" dirty="0" smtClean="0"/>
            </a:br>
            <a:r>
              <a:rPr lang="nl-NL" sz="2600" dirty="0" smtClean="0"/>
              <a:t/>
            </a:r>
            <a:br>
              <a:rPr lang="nl-NL" sz="2600" dirty="0" smtClean="0"/>
            </a:br>
            <a:r>
              <a:rPr lang="nl-NL" sz="2600" dirty="0" smtClean="0"/>
              <a:t>* Ruimte voor focus  </a:t>
            </a:r>
            <a:r>
              <a:rPr lang="nl-NL" dirty="0" smtClean="0"/>
              <a:t/>
            </a:r>
            <a:br>
              <a:rPr lang="nl-NL" dirty="0" smtClean="0"/>
            </a:br>
            <a:r>
              <a:rPr lang="nl-NL" dirty="0" smtClean="0"/>
              <a:t/>
            </a:r>
            <a:br>
              <a:rPr lang="nl-NL" dirty="0" smtClean="0"/>
            </a:br>
            <a:endParaRPr lang="nl-NL" dirty="0"/>
          </a:p>
        </p:txBody>
      </p:sp>
      <p:pic>
        <p:nvPicPr>
          <p:cNvPr id="5" name="Afbeelding 4"/>
          <p:cNvPicPr>
            <a:picLocks noChangeAspect="1"/>
          </p:cNvPicPr>
          <p:nvPr/>
        </p:nvPicPr>
        <p:blipFill>
          <a:blip r:embed="rId3"/>
          <a:stretch>
            <a:fillRect/>
          </a:stretch>
        </p:blipFill>
        <p:spPr>
          <a:xfrm>
            <a:off x="594461" y="5047347"/>
            <a:ext cx="3109229" cy="1627773"/>
          </a:xfrm>
          <a:prstGeom prst="rect">
            <a:avLst/>
          </a:prstGeom>
        </p:spPr>
      </p:pic>
    </p:spTree>
    <p:extLst>
      <p:ext uri="{BB962C8B-B14F-4D97-AF65-F5344CB8AC3E}">
        <p14:creationId xmlns:p14="http://schemas.microsoft.com/office/powerpoint/2010/main" val="461541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1248615"/>
          </a:xfrm>
        </p:spPr>
        <p:txBody>
          <a:bodyPr/>
          <a:lstStyle/>
          <a:p>
            <a:r>
              <a:rPr lang="nl-NL" b="1" dirty="0" smtClean="0">
                <a:solidFill>
                  <a:schemeClr val="accent6">
                    <a:lumMod val="75000"/>
                  </a:schemeClr>
                </a:solidFill>
              </a:rPr>
              <a:t>Lange termijn</a:t>
            </a:r>
            <a:endParaRPr lang="nl-NL" b="1" dirty="0">
              <a:solidFill>
                <a:schemeClr val="accent6">
                  <a:lumMod val="75000"/>
                </a:schemeClr>
              </a:solidFill>
            </a:endParaRPr>
          </a:p>
        </p:txBody>
      </p:sp>
      <p:sp>
        <p:nvSpPr>
          <p:cNvPr id="3" name="Tijdelijke aanduiding voor tekst 2"/>
          <p:cNvSpPr>
            <a:spLocks noGrp="1"/>
          </p:cNvSpPr>
          <p:nvPr>
            <p:ph type="body" idx="1"/>
          </p:nvPr>
        </p:nvSpPr>
        <p:spPr>
          <a:xfrm>
            <a:off x="831850" y="3560781"/>
            <a:ext cx="10515600" cy="2528869"/>
          </a:xfrm>
        </p:spPr>
        <p:txBody>
          <a:bodyPr>
            <a:normAutofit fontScale="92500" lnSpcReduction="20000"/>
          </a:bodyPr>
          <a:lstStyle/>
          <a:p>
            <a:r>
              <a:rPr lang="nl-NL" dirty="0" smtClean="0">
                <a:solidFill>
                  <a:schemeClr val="tx1"/>
                </a:solidFill>
              </a:rPr>
              <a:t/>
            </a:r>
            <a:br>
              <a:rPr lang="nl-NL" dirty="0" smtClean="0">
                <a:solidFill>
                  <a:schemeClr val="tx1"/>
                </a:solidFill>
              </a:rPr>
            </a:br>
            <a:r>
              <a:rPr lang="nl-NL" sz="2800" dirty="0" smtClean="0">
                <a:solidFill>
                  <a:schemeClr val="tx1"/>
                </a:solidFill>
              </a:rPr>
              <a:t>* Dorp om gebouw heen  </a:t>
            </a:r>
            <a:br>
              <a:rPr lang="nl-NL" sz="2800" dirty="0" smtClean="0">
                <a:solidFill>
                  <a:schemeClr val="tx1"/>
                </a:solidFill>
              </a:rPr>
            </a:br>
            <a:r>
              <a:rPr lang="nl-NL" sz="2800" dirty="0" smtClean="0">
                <a:solidFill>
                  <a:schemeClr val="tx1"/>
                </a:solidFill>
              </a:rPr>
              <a:t/>
            </a:r>
            <a:br>
              <a:rPr lang="nl-NL" sz="2800" dirty="0" smtClean="0">
                <a:solidFill>
                  <a:schemeClr val="tx1"/>
                </a:solidFill>
              </a:rPr>
            </a:br>
            <a:r>
              <a:rPr lang="nl-NL" sz="2800" dirty="0" smtClean="0">
                <a:solidFill>
                  <a:schemeClr val="tx1"/>
                </a:solidFill>
              </a:rPr>
              <a:t>* Pastores combineren </a:t>
            </a:r>
            <a:br>
              <a:rPr lang="nl-NL" sz="2800" dirty="0" smtClean="0">
                <a:solidFill>
                  <a:schemeClr val="tx1"/>
                </a:solidFill>
              </a:rPr>
            </a:br>
            <a:r>
              <a:rPr lang="nl-NL" sz="2800" dirty="0" smtClean="0">
                <a:solidFill>
                  <a:schemeClr val="tx1"/>
                </a:solidFill>
              </a:rPr>
              <a:t/>
            </a:r>
            <a:br>
              <a:rPr lang="nl-NL" sz="2800" dirty="0" smtClean="0">
                <a:solidFill>
                  <a:schemeClr val="tx1"/>
                </a:solidFill>
              </a:rPr>
            </a:br>
            <a:r>
              <a:rPr lang="nl-NL" sz="2800" dirty="0" smtClean="0">
                <a:solidFill>
                  <a:schemeClr val="tx1"/>
                </a:solidFill>
              </a:rPr>
              <a:t>* Activiteiten combineren</a:t>
            </a:r>
            <a:r>
              <a:rPr lang="nl-NL" sz="2800" dirty="0">
                <a:solidFill>
                  <a:schemeClr val="tx1"/>
                </a:solidFill>
              </a:rPr>
              <a:t/>
            </a:r>
            <a:br>
              <a:rPr lang="nl-NL" sz="2800" dirty="0">
                <a:solidFill>
                  <a:schemeClr val="tx1"/>
                </a:solidFill>
              </a:rPr>
            </a:br>
            <a:r>
              <a:rPr lang="nl-NL" sz="2800" dirty="0">
                <a:solidFill>
                  <a:schemeClr val="tx1"/>
                </a:solidFill>
              </a:rPr>
              <a:t/>
            </a:r>
            <a:br>
              <a:rPr lang="nl-NL" sz="2800" dirty="0">
                <a:solidFill>
                  <a:schemeClr val="tx1"/>
                </a:solidFill>
              </a:rPr>
            </a:br>
            <a:r>
              <a:rPr lang="nl-NL" sz="2800" dirty="0">
                <a:solidFill>
                  <a:schemeClr val="tx1"/>
                </a:solidFill>
              </a:rPr>
              <a:t>* Inzet multimedia</a:t>
            </a:r>
          </a:p>
        </p:txBody>
      </p:sp>
      <p:pic>
        <p:nvPicPr>
          <p:cNvPr id="4" name="Afbeelding 3"/>
          <p:cNvPicPr>
            <a:picLocks noChangeAspect="1"/>
          </p:cNvPicPr>
          <p:nvPr/>
        </p:nvPicPr>
        <p:blipFill>
          <a:blip r:embed="rId2"/>
          <a:stretch>
            <a:fillRect/>
          </a:stretch>
        </p:blipFill>
        <p:spPr>
          <a:xfrm>
            <a:off x="6906408" y="131011"/>
            <a:ext cx="3109229" cy="1627773"/>
          </a:xfrm>
          <a:prstGeom prst="rect">
            <a:avLst/>
          </a:prstGeom>
        </p:spPr>
      </p:pic>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408" y="2400823"/>
            <a:ext cx="4453667" cy="4453667"/>
          </a:xfrm>
          <a:prstGeom prst="rect">
            <a:avLst/>
          </a:prstGeom>
        </p:spPr>
      </p:pic>
    </p:spTree>
    <p:extLst>
      <p:ext uri="{BB962C8B-B14F-4D97-AF65-F5344CB8AC3E}">
        <p14:creationId xmlns:p14="http://schemas.microsoft.com/office/powerpoint/2010/main" val="658784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accent6">
                    <a:lumMod val="75000"/>
                  </a:schemeClr>
                </a:solidFill>
              </a:rPr>
              <a:t>Hoe vul je geledingen?</a:t>
            </a:r>
            <a:endParaRPr lang="nl-NL" b="1" dirty="0">
              <a:solidFill>
                <a:schemeClr val="accent6">
                  <a:lumMod val="75000"/>
                </a:schemeClr>
              </a:solidFill>
            </a:endParaRPr>
          </a:p>
        </p:txBody>
      </p:sp>
      <p:sp>
        <p:nvSpPr>
          <p:cNvPr id="3" name="Tijdelijke aanduiding voor inhoud 2"/>
          <p:cNvSpPr>
            <a:spLocks noGrp="1"/>
          </p:cNvSpPr>
          <p:nvPr>
            <p:ph sz="half" idx="1"/>
          </p:nvPr>
        </p:nvSpPr>
        <p:spPr/>
        <p:txBody>
          <a:bodyPr/>
          <a:lstStyle/>
          <a:p>
            <a:pPr marL="0" indent="0">
              <a:buNone/>
            </a:pPr>
            <a:r>
              <a:rPr lang="nl-NL" dirty="0" smtClean="0">
                <a:solidFill>
                  <a:schemeClr val="accent6">
                    <a:lumMod val="75000"/>
                  </a:schemeClr>
                </a:solidFill>
              </a:rPr>
              <a:t>Kernkerkenraad:</a:t>
            </a:r>
            <a:r>
              <a:rPr lang="nl-NL" dirty="0" smtClean="0"/>
              <a:t> </a:t>
            </a:r>
            <a:br>
              <a:rPr lang="nl-NL" dirty="0" smtClean="0"/>
            </a:br>
            <a:r>
              <a:rPr lang="nl-NL" dirty="0" smtClean="0"/>
              <a:t/>
            </a:r>
            <a:br>
              <a:rPr lang="nl-NL" dirty="0" smtClean="0"/>
            </a:br>
            <a:r>
              <a:rPr lang="nl-NL" dirty="0" smtClean="0"/>
              <a:t>* Uit iedere locatie </a:t>
            </a:r>
            <a:br>
              <a:rPr lang="nl-NL" dirty="0" smtClean="0"/>
            </a:br>
            <a:r>
              <a:rPr lang="nl-NL" dirty="0" smtClean="0"/>
              <a:t/>
            </a:r>
            <a:br>
              <a:rPr lang="nl-NL" dirty="0" smtClean="0"/>
            </a:br>
            <a:r>
              <a:rPr lang="nl-NL" dirty="0" smtClean="0"/>
              <a:t>* Minstens 7 personen</a:t>
            </a:r>
            <a:endParaRPr lang="nl-NL" dirty="0"/>
          </a:p>
        </p:txBody>
      </p:sp>
      <p:sp>
        <p:nvSpPr>
          <p:cNvPr id="4" name="Tijdelijke aanduiding voor inhoud 3"/>
          <p:cNvSpPr>
            <a:spLocks noGrp="1"/>
          </p:cNvSpPr>
          <p:nvPr>
            <p:ph sz="half" idx="2"/>
          </p:nvPr>
        </p:nvSpPr>
        <p:spPr/>
        <p:txBody>
          <a:bodyPr/>
          <a:lstStyle/>
          <a:p>
            <a:pPr marL="0" indent="0">
              <a:buNone/>
            </a:pPr>
            <a:r>
              <a:rPr lang="nl-NL" dirty="0" smtClean="0">
                <a:solidFill>
                  <a:schemeClr val="accent6">
                    <a:lumMod val="75000"/>
                  </a:schemeClr>
                </a:solidFill>
              </a:rPr>
              <a:t>Lokale kerkenraad:</a:t>
            </a:r>
            <a:br>
              <a:rPr lang="nl-NL" dirty="0" smtClean="0">
                <a:solidFill>
                  <a:schemeClr val="accent6">
                    <a:lumMod val="75000"/>
                  </a:schemeClr>
                </a:solidFill>
              </a:rPr>
            </a:br>
            <a:r>
              <a:rPr lang="nl-NL" dirty="0" smtClean="0"/>
              <a:t/>
            </a:r>
            <a:br>
              <a:rPr lang="nl-NL" dirty="0" smtClean="0"/>
            </a:br>
            <a:r>
              <a:rPr lang="nl-NL" dirty="0" smtClean="0"/>
              <a:t>* Uit eigen locatie</a:t>
            </a:r>
            <a:br>
              <a:rPr lang="nl-NL" dirty="0" smtClean="0"/>
            </a:br>
            <a:r>
              <a:rPr lang="nl-NL" dirty="0" smtClean="0"/>
              <a:t/>
            </a:r>
            <a:br>
              <a:rPr lang="nl-NL" dirty="0" smtClean="0"/>
            </a:br>
            <a:r>
              <a:rPr lang="nl-NL" dirty="0" smtClean="0"/>
              <a:t>* Minstens 7 personen </a:t>
            </a:r>
            <a:br>
              <a:rPr lang="nl-NL" dirty="0" smtClean="0"/>
            </a:br>
            <a:r>
              <a:rPr lang="nl-NL" dirty="0" smtClean="0"/>
              <a:t/>
            </a:r>
            <a:br>
              <a:rPr lang="nl-NL" dirty="0" smtClean="0"/>
            </a:br>
            <a:r>
              <a:rPr lang="nl-NL" dirty="0" smtClean="0">
                <a:solidFill>
                  <a:schemeClr val="accent6">
                    <a:lumMod val="75000"/>
                  </a:schemeClr>
                </a:solidFill>
              </a:rPr>
              <a:t>Locatieraad:</a:t>
            </a:r>
            <a:r>
              <a:rPr lang="nl-NL" dirty="0" smtClean="0"/>
              <a:t/>
            </a:r>
            <a:br>
              <a:rPr lang="nl-NL" dirty="0" smtClean="0"/>
            </a:br>
            <a:r>
              <a:rPr lang="nl-NL" dirty="0" smtClean="0"/>
              <a:t/>
            </a:r>
            <a:br>
              <a:rPr lang="nl-NL" dirty="0" smtClean="0"/>
            </a:br>
            <a:r>
              <a:rPr lang="nl-NL" dirty="0" smtClean="0"/>
              <a:t>* Uit eigen locatie </a:t>
            </a:r>
            <a:br>
              <a:rPr lang="nl-NL" dirty="0" smtClean="0"/>
            </a:br>
            <a:r>
              <a:rPr lang="nl-NL" dirty="0" smtClean="0"/>
              <a:t/>
            </a:r>
            <a:br>
              <a:rPr lang="nl-NL" dirty="0" smtClean="0"/>
            </a:br>
            <a:r>
              <a:rPr lang="nl-NL" dirty="0" smtClean="0"/>
              <a:t>* Aantal personen naar keuze</a:t>
            </a:r>
            <a:endParaRPr lang="nl-NL" dirty="0"/>
          </a:p>
        </p:txBody>
      </p:sp>
      <p:pic>
        <p:nvPicPr>
          <p:cNvPr id="5" name="Afbeelding 4"/>
          <p:cNvPicPr>
            <a:picLocks noChangeAspect="1"/>
          </p:cNvPicPr>
          <p:nvPr/>
        </p:nvPicPr>
        <p:blipFill>
          <a:blip r:embed="rId2"/>
          <a:stretch>
            <a:fillRect/>
          </a:stretch>
        </p:blipFill>
        <p:spPr>
          <a:xfrm>
            <a:off x="474995" y="4549190"/>
            <a:ext cx="3109229" cy="1627773"/>
          </a:xfrm>
          <a:prstGeom prst="rect">
            <a:avLst/>
          </a:prstGeom>
        </p:spPr>
      </p:pic>
    </p:spTree>
    <p:extLst>
      <p:ext uri="{BB962C8B-B14F-4D97-AF65-F5344CB8AC3E}">
        <p14:creationId xmlns:p14="http://schemas.microsoft.com/office/powerpoint/2010/main" val="3281133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900075"/>
          </a:xfrm>
        </p:spPr>
        <p:txBody>
          <a:bodyPr>
            <a:normAutofit fontScale="90000"/>
          </a:bodyPr>
          <a:lstStyle/>
          <a:p>
            <a:r>
              <a:rPr lang="nl-NL" b="1" dirty="0" smtClean="0">
                <a:solidFill>
                  <a:schemeClr val="accent6">
                    <a:lumMod val="75000"/>
                  </a:schemeClr>
                </a:solidFill>
              </a:rPr>
              <a:t>Regeling</a:t>
            </a:r>
            <a:endParaRPr lang="nl-NL" b="1" dirty="0">
              <a:solidFill>
                <a:schemeClr val="accent6">
                  <a:lumMod val="75000"/>
                </a:schemeClr>
              </a:solidFill>
            </a:endParaRPr>
          </a:p>
        </p:txBody>
      </p:sp>
      <p:sp>
        <p:nvSpPr>
          <p:cNvPr id="3" name="Ondertitel 2"/>
          <p:cNvSpPr>
            <a:spLocks noGrp="1"/>
          </p:cNvSpPr>
          <p:nvPr>
            <p:ph type="subTitle" idx="1"/>
          </p:nvPr>
        </p:nvSpPr>
        <p:spPr>
          <a:xfrm>
            <a:off x="1524000" y="2506532"/>
            <a:ext cx="9144000" cy="2751268"/>
          </a:xfrm>
        </p:spPr>
        <p:txBody>
          <a:bodyPr>
            <a:normAutofit fontScale="92500" lnSpcReduction="20000"/>
          </a:bodyPr>
          <a:lstStyle/>
          <a:p>
            <a:pPr algn="l"/>
            <a:r>
              <a:rPr lang="nl-NL" dirty="0" smtClean="0"/>
              <a:t>* Garantie: </a:t>
            </a:r>
            <a:br>
              <a:rPr lang="nl-NL" dirty="0" smtClean="0"/>
            </a:br>
            <a:r>
              <a:rPr lang="nl-NL" dirty="0" smtClean="0"/>
              <a:t>      = als er geld is, is er gebouw</a:t>
            </a:r>
            <a:br>
              <a:rPr lang="nl-NL" dirty="0" smtClean="0"/>
            </a:br>
            <a:r>
              <a:rPr lang="nl-NL" dirty="0" smtClean="0"/>
              <a:t>      = lokale invulling van wat men lokaal wil</a:t>
            </a:r>
            <a:br>
              <a:rPr lang="nl-NL" dirty="0" smtClean="0"/>
            </a:br>
            <a:r>
              <a:rPr lang="nl-NL" dirty="0" smtClean="0"/>
              <a:t/>
            </a:r>
            <a:br>
              <a:rPr lang="nl-NL" dirty="0" smtClean="0"/>
            </a:br>
            <a:r>
              <a:rPr lang="nl-NL" dirty="0" smtClean="0"/>
              <a:t>* Onderscheid:</a:t>
            </a:r>
            <a:br>
              <a:rPr lang="nl-NL" dirty="0" smtClean="0"/>
            </a:br>
            <a:r>
              <a:rPr lang="nl-NL" dirty="0" smtClean="0"/>
              <a:t>      = wijkkerkenraad compleet aanbod</a:t>
            </a:r>
            <a:br>
              <a:rPr lang="nl-NL" dirty="0" smtClean="0"/>
            </a:br>
            <a:r>
              <a:rPr lang="nl-NL" dirty="0" smtClean="0"/>
              <a:t>      = locatieraad vrijheid programmering </a:t>
            </a:r>
            <a:br>
              <a:rPr lang="nl-NL" dirty="0" smtClean="0"/>
            </a:br>
            <a:r>
              <a:rPr lang="nl-NL" dirty="0" smtClean="0"/>
              <a:t/>
            </a:r>
            <a:br>
              <a:rPr lang="nl-NL" dirty="0" smtClean="0"/>
            </a:br>
            <a:r>
              <a:rPr lang="nl-NL" dirty="0" smtClean="0"/>
              <a:t>* Samen: </a:t>
            </a:r>
            <a:br>
              <a:rPr lang="nl-NL" dirty="0" smtClean="0"/>
            </a:br>
            <a:r>
              <a:rPr lang="nl-NL" dirty="0" smtClean="0"/>
              <a:t>     = bevoegd kerkbestuur</a:t>
            </a:r>
            <a:br>
              <a:rPr lang="nl-NL" dirty="0" smtClean="0"/>
            </a:br>
            <a:r>
              <a:rPr lang="nl-NL" dirty="0" smtClean="0"/>
              <a:t>     = predikant / pastor  </a:t>
            </a:r>
            <a:endParaRPr lang="nl-NL" dirty="0"/>
          </a:p>
        </p:txBody>
      </p:sp>
      <p:pic>
        <p:nvPicPr>
          <p:cNvPr id="4" name="Afbeelding 3"/>
          <p:cNvPicPr>
            <a:picLocks noChangeAspect="1"/>
          </p:cNvPicPr>
          <p:nvPr/>
        </p:nvPicPr>
        <p:blipFill>
          <a:blip r:embed="rId2"/>
          <a:stretch>
            <a:fillRect/>
          </a:stretch>
        </p:blipFill>
        <p:spPr>
          <a:xfrm>
            <a:off x="8629290" y="4755885"/>
            <a:ext cx="3109229" cy="1627773"/>
          </a:xfrm>
          <a:prstGeom prst="rect">
            <a:avLst/>
          </a:prstGeom>
        </p:spPr>
      </p:pic>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4336" y="1301675"/>
            <a:ext cx="3737663" cy="3724072"/>
          </a:xfrm>
          <a:prstGeom prst="rect">
            <a:avLst/>
          </a:prstGeom>
        </p:spPr>
      </p:pic>
    </p:spTree>
    <p:extLst>
      <p:ext uri="{BB962C8B-B14F-4D97-AF65-F5344CB8AC3E}">
        <p14:creationId xmlns:p14="http://schemas.microsoft.com/office/powerpoint/2010/main" val="3062768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9"/>
            <a:ext cx="10515600" cy="925886"/>
          </a:xfrm>
        </p:spPr>
        <p:txBody>
          <a:bodyPr/>
          <a:lstStyle/>
          <a:p>
            <a:r>
              <a:rPr lang="nl-NL" b="1" dirty="0" smtClean="0">
                <a:solidFill>
                  <a:schemeClr val="accent6">
                    <a:lumMod val="75000"/>
                  </a:schemeClr>
                </a:solidFill>
              </a:rPr>
              <a:t>Wat doet kernkerkenraad? </a:t>
            </a:r>
            <a:endParaRPr lang="nl-NL" b="1" dirty="0">
              <a:solidFill>
                <a:schemeClr val="accent6">
                  <a:lumMod val="75000"/>
                </a:schemeClr>
              </a:solidFill>
            </a:endParaRPr>
          </a:p>
        </p:txBody>
      </p:sp>
      <p:sp>
        <p:nvSpPr>
          <p:cNvPr id="3" name="Tijdelijke aanduiding voor tekst 2"/>
          <p:cNvSpPr>
            <a:spLocks noGrp="1"/>
          </p:cNvSpPr>
          <p:nvPr>
            <p:ph type="body" idx="1"/>
          </p:nvPr>
        </p:nvSpPr>
        <p:spPr>
          <a:xfrm>
            <a:off x="831850" y="3001385"/>
            <a:ext cx="10515600" cy="3088266"/>
          </a:xfrm>
        </p:spPr>
        <p:txBody>
          <a:bodyPr>
            <a:normAutofit/>
          </a:bodyPr>
          <a:lstStyle/>
          <a:p>
            <a:r>
              <a:rPr lang="nl-NL" sz="2800" dirty="0" smtClean="0">
                <a:solidFill>
                  <a:schemeClr val="tx1"/>
                </a:solidFill>
              </a:rPr>
              <a:t>* Pastor zoeken met lokale mensen</a:t>
            </a:r>
            <a:br>
              <a:rPr lang="nl-NL" sz="2800" dirty="0" smtClean="0">
                <a:solidFill>
                  <a:schemeClr val="tx1"/>
                </a:solidFill>
              </a:rPr>
            </a:br>
            <a:r>
              <a:rPr lang="nl-NL" sz="2800" dirty="0" smtClean="0">
                <a:solidFill>
                  <a:schemeClr val="tx1"/>
                </a:solidFill>
              </a:rPr>
              <a:t> </a:t>
            </a:r>
            <a:br>
              <a:rPr lang="nl-NL" sz="2800" dirty="0" smtClean="0">
                <a:solidFill>
                  <a:schemeClr val="tx1"/>
                </a:solidFill>
              </a:rPr>
            </a:br>
            <a:r>
              <a:rPr lang="nl-NL" sz="2800" dirty="0" smtClean="0">
                <a:solidFill>
                  <a:schemeClr val="tx1"/>
                </a:solidFill>
              </a:rPr>
              <a:t>* Ondertekenen financiën </a:t>
            </a:r>
            <a:br>
              <a:rPr lang="nl-NL" sz="2800" dirty="0" smtClean="0">
                <a:solidFill>
                  <a:schemeClr val="tx1"/>
                </a:solidFill>
              </a:rPr>
            </a:br>
            <a:r>
              <a:rPr lang="nl-NL" sz="2800" dirty="0" smtClean="0">
                <a:solidFill>
                  <a:schemeClr val="tx1"/>
                </a:solidFill>
              </a:rPr>
              <a:t/>
            </a:r>
            <a:br>
              <a:rPr lang="nl-NL" sz="2800" dirty="0" smtClean="0">
                <a:solidFill>
                  <a:schemeClr val="tx1"/>
                </a:solidFill>
              </a:rPr>
            </a:br>
            <a:r>
              <a:rPr lang="nl-NL" sz="2800" dirty="0" smtClean="0">
                <a:solidFill>
                  <a:schemeClr val="tx1"/>
                </a:solidFill>
              </a:rPr>
              <a:t>* Afstemming plaatsen</a:t>
            </a:r>
            <a:br>
              <a:rPr lang="nl-NL" sz="2800" dirty="0" smtClean="0">
                <a:solidFill>
                  <a:schemeClr val="tx1"/>
                </a:solidFill>
              </a:rPr>
            </a:br>
            <a:endParaRPr lang="nl-NL" sz="2800" dirty="0">
              <a:solidFill>
                <a:schemeClr val="tx1"/>
              </a:solidFill>
            </a:endParaRPr>
          </a:p>
        </p:txBody>
      </p:sp>
      <p:pic>
        <p:nvPicPr>
          <p:cNvPr id="4" name="Afbeelding 3"/>
          <p:cNvPicPr>
            <a:picLocks noChangeAspect="1"/>
          </p:cNvPicPr>
          <p:nvPr/>
        </p:nvPicPr>
        <p:blipFill>
          <a:blip r:embed="rId2"/>
          <a:stretch>
            <a:fillRect/>
          </a:stretch>
        </p:blipFill>
        <p:spPr>
          <a:xfrm>
            <a:off x="7177008" y="3977784"/>
            <a:ext cx="3109229" cy="1627773"/>
          </a:xfrm>
          <a:prstGeom prst="rect">
            <a:avLst/>
          </a:prstGeom>
        </p:spPr>
      </p:pic>
    </p:spTree>
    <p:extLst>
      <p:ext uri="{BB962C8B-B14F-4D97-AF65-F5344CB8AC3E}">
        <p14:creationId xmlns:p14="http://schemas.microsoft.com/office/powerpoint/2010/main" val="204101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9"/>
            <a:ext cx="10515600" cy="1087250"/>
          </a:xfrm>
        </p:spPr>
        <p:txBody>
          <a:bodyPr/>
          <a:lstStyle/>
          <a:p>
            <a:r>
              <a:rPr lang="nl-NL" b="1" dirty="0" smtClean="0">
                <a:solidFill>
                  <a:schemeClr val="accent6">
                    <a:lumMod val="75000"/>
                  </a:schemeClr>
                </a:solidFill>
              </a:rPr>
              <a:t>Wat merk je er van? </a:t>
            </a:r>
            <a:endParaRPr lang="nl-NL" b="1" dirty="0">
              <a:solidFill>
                <a:schemeClr val="accent6">
                  <a:lumMod val="75000"/>
                </a:schemeClr>
              </a:solidFill>
            </a:endParaRPr>
          </a:p>
        </p:txBody>
      </p:sp>
      <p:sp>
        <p:nvSpPr>
          <p:cNvPr id="3" name="Tijdelijke aanduiding voor tekst 2"/>
          <p:cNvSpPr>
            <a:spLocks noGrp="1"/>
          </p:cNvSpPr>
          <p:nvPr>
            <p:ph type="body" idx="1"/>
          </p:nvPr>
        </p:nvSpPr>
        <p:spPr>
          <a:xfrm>
            <a:off x="831850" y="3593055"/>
            <a:ext cx="10515600" cy="2496596"/>
          </a:xfrm>
        </p:spPr>
        <p:txBody>
          <a:bodyPr/>
          <a:lstStyle/>
          <a:p>
            <a:r>
              <a:rPr lang="nl-NL" dirty="0" smtClean="0">
                <a:solidFill>
                  <a:schemeClr val="tx1"/>
                </a:solidFill>
              </a:rPr>
              <a:t>* </a:t>
            </a:r>
            <a:r>
              <a:rPr lang="nl-NL" dirty="0" err="1" smtClean="0">
                <a:solidFill>
                  <a:schemeClr val="tx1"/>
                </a:solidFill>
              </a:rPr>
              <a:t>Ontzorging</a:t>
            </a:r>
            <a:r>
              <a:rPr lang="nl-NL" dirty="0" smtClean="0">
                <a:solidFill>
                  <a:schemeClr val="tx1"/>
                </a:solidFill>
              </a:rPr>
              <a:t> rond pastor</a:t>
            </a:r>
            <a:br>
              <a:rPr lang="nl-NL" dirty="0" smtClean="0">
                <a:solidFill>
                  <a:schemeClr val="tx1"/>
                </a:solidFill>
              </a:rPr>
            </a:br>
            <a:r>
              <a:rPr lang="nl-NL" dirty="0" smtClean="0">
                <a:solidFill>
                  <a:schemeClr val="tx1"/>
                </a:solidFill>
              </a:rPr>
              <a:t/>
            </a:r>
            <a:br>
              <a:rPr lang="nl-NL" dirty="0" smtClean="0">
                <a:solidFill>
                  <a:schemeClr val="tx1"/>
                </a:solidFill>
              </a:rPr>
            </a:br>
            <a:r>
              <a:rPr lang="nl-NL" dirty="0" smtClean="0">
                <a:solidFill>
                  <a:schemeClr val="tx1"/>
                </a:solidFill>
              </a:rPr>
              <a:t>* </a:t>
            </a:r>
            <a:r>
              <a:rPr lang="nl-NL" dirty="0" err="1" smtClean="0">
                <a:solidFill>
                  <a:schemeClr val="tx1"/>
                </a:solidFill>
              </a:rPr>
              <a:t>Ontzorging</a:t>
            </a:r>
            <a:r>
              <a:rPr lang="nl-NL" dirty="0" smtClean="0">
                <a:solidFill>
                  <a:schemeClr val="tx1"/>
                </a:solidFill>
              </a:rPr>
              <a:t> voor totaalpakket </a:t>
            </a:r>
            <a:br>
              <a:rPr lang="nl-NL" dirty="0" smtClean="0">
                <a:solidFill>
                  <a:schemeClr val="tx1"/>
                </a:solidFill>
              </a:rPr>
            </a:br>
            <a:r>
              <a:rPr lang="nl-NL" dirty="0" smtClean="0">
                <a:solidFill>
                  <a:schemeClr val="tx1"/>
                </a:solidFill>
              </a:rPr>
              <a:t/>
            </a:r>
            <a:br>
              <a:rPr lang="nl-NL" dirty="0" smtClean="0">
                <a:solidFill>
                  <a:schemeClr val="tx1"/>
                </a:solidFill>
              </a:rPr>
            </a:br>
            <a:r>
              <a:rPr lang="nl-NL" dirty="0" smtClean="0">
                <a:solidFill>
                  <a:schemeClr val="tx1"/>
                </a:solidFill>
              </a:rPr>
              <a:t>* </a:t>
            </a:r>
            <a:r>
              <a:rPr lang="nl-NL" dirty="0" err="1" smtClean="0">
                <a:solidFill>
                  <a:schemeClr val="tx1"/>
                </a:solidFill>
              </a:rPr>
              <a:t>Ontzorging</a:t>
            </a:r>
            <a:r>
              <a:rPr lang="nl-NL" dirty="0" smtClean="0">
                <a:solidFill>
                  <a:schemeClr val="tx1"/>
                </a:solidFill>
              </a:rPr>
              <a:t> van minimum aantal ambtsdragers</a:t>
            </a:r>
            <a:br>
              <a:rPr lang="nl-NL" dirty="0" smtClean="0">
                <a:solidFill>
                  <a:schemeClr val="tx1"/>
                </a:solidFill>
              </a:rPr>
            </a:br>
            <a:r>
              <a:rPr lang="nl-NL" dirty="0" smtClean="0">
                <a:solidFill>
                  <a:schemeClr val="tx1"/>
                </a:solidFill>
              </a:rPr>
              <a:t/>
            </a:r>
            <a:br>
              <a:rPr lang="nl-NL" dirty="0" smtClean="0">
                <a:solidFill>
                  <a:schemeClr val="tx1"/>
                </a:solidFill>
              </a:rPr>
            </a:br>
            <a:r>
              <a:rPr lang="nl-NL" dirty="0" smtClean="0">
                <a:solidFill>
                  <a:schemeClr val="tx1"/>
                </a:solidFill>
              </a:rPr>
              <a:t>Wel noodzaak: zelf één of meer mensen te leveren</a:t>
            </a:r>
            <a:endParaRPr lang="nl-NL" dirty="0">
              <a:solidFill>
                <a:schemeClr val="tx1"/>
              </a:solidFill>
            </a:endParaRPr>
          </a:p>
        </p:txBody>
      </p:sp>
      <p:pic>
        <p:nvPicPr>
          <p:cNvPr id="4" name="Afbeelding 3"/>
          <p:cNvPicPr>
            <a:picLocks noChangeAspect="1"/>
          </p:cNvPicPr>
          <p:nvPr/>
        </p:nvPicPr>
        <p:blipFill>
          <a:blip r:embed="rId2"/>
          <a:stretch>
            <a:fillRect/>
          </a:stretch>
        </p:blipFill>
        <p:spPr>
          <a:xfrm>
            <a:off x="8747625" y="81966"/>
            <a:ext cx="3109229" cy="1627773"/>
          </a:xfrm>
          <a:prstGeom prst="rect">
            <a:avLst/>
          </a:prstGeom>
        </p:spPr>
      </p:pic>
    </p:spTree>
    <p:extLst>
      <p:ext uri="{BB962C8B-B14F-4D97-AF65-F5344CB8AC3E}">
        <p14:creationId xmlns:p14="http://schemas.microsoft.com/office/powerpoint/2010/main" val="1264869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936838" y="5163670"/>
            <a:ext cx="6917167" cy="10004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2800" dirty="0" smtClean="0">
                <a:ln w="0"/>
                <a:solidFill>
                  <a:schemeClr val="tx1"/>
                </a:solidFill>
                <a:effectLst>
                  <a:outerShdw blurRad="38100" dist="19050" dir="2700000" algn="tl" rotWithShape="0">
                    <a:schemeClr val="dk1">
                      <a:alpha val="40000"/>
                    </a:schemeClr>
                  </a:outerShdw>
                </a:effectLst>
              </a:rPr>
              <a:t>Kernkerkenraad</a:t>
            </a:r>
            <a:endParaRPr lang="nl-NL" sz="2800" dirty="0">
              <a:ln w="0"/>
              <a:solidFill>
                <a:schemeClr val="tx1"/>
              </a:solidFill>
              <a:effectLst>
                <a:outerShdw blurRad="38100" dist="19050" dir="2700000" algn="tl" rotWithShape="0">
                  <a:schemeClr val="dk1">
                    <a:alpha val="40000"/>
                  </a:schemeClr>
                </a:outerShdw>
              </a:effectLst>
            </a:endParaRPr>
          </a:p>
        </p:txBody>
      </p:sp>
      <p:sp>
        <p:nvSpPr>
          <p:cNvPr id="3" name="Rechthoek 2"/>
          <p:cNvSpPr/>
          <p:nvPr/>
        </p:nvSpPr>
        <p:spPr>
          <a:xfrm>
            <a:off x="2412402" y="2248347"/>
            <a:ext cx="1678193" cy="1753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4590827" y="2225472"/>
            <a:ext cx="2065468" cy="1753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w="0"/>
              <a:solidFill>
                <a:schemeClr val="tx1"/>
              </a:solidFill>
              <a:effectLst>
                <a:outerShdw blurRad="38100" dist="19050" dir="2700000" algn="tl" rotWithShape="0">
                  <a:schemeClr val="dk1">
                    <a:alpha val="40000"/>
                  </a:schemeClr>
                </a:outerShdw>
              </a:effectLst>
            </a:endParaRPr>
          </a:p>
        </p:txBody>
      </p:sp>
      <p:sp>
        <p:nvSpPr>
          <p:cNvPr id="5" name="Rechthoek 4"/>
          <p:cNvSpPr/>
          <p:nvPr/>
        </p:nvSpPr>
        <p:spPr>
          <a:xfrm>
            <a:off x="6911789" y="2248348"/>
            <a:ext cx="2000923" cy="1753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9671125" y="2248348"/>
            <a:ext cx="2173044" cy="1753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139849" y="2248348"/>
            <a:ext cx="1914862" cy="1753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met pijl 8"/>
          <p:cNvCxnSpPr>
            <a:stCxn id="3" idx="2"/>
          </p:cNvCxnSpPr>
          <p:nvPr/>
        </p:nvCxnSpPr>
        <p:spPr>
          <a:xfrm>
            <a:off x="3251499" y="4001844"/>
            <a:ext cx="537883" cy="1161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a:stCxn id="4" idx="2"/>
          </p:cNvCxnSpPr>
          <p:nvPr/>
        </p:nvCxnSpPr>
        <p:spPr>
          <a:xfrm>
            <a:off x="5623561" y="3978969"/>
            <a:ext cx="10757" cy="1161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a:stCxn id="5" idx="2"/>
          </p:cNvCxnSpPr>
          <p:nvPr/>
        </p:nvCxnSpPr>
        <p:spPr>
          <a:xfrm>
            <a:off x="7912251" y="4001845"/>
            <a:ext cx="10757" cy="1161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hthoek 15"/>
          <p:cNvSpPr/>
          <p:nvPr/>
        </p:nvSpPr>
        <p:spPr>
          <a:xfrm>
            <a:off x="2431228" y="1370770"/>
            <a:ext cx="1678193" cy="2585323"/>
          </a:xfrm>
          <a:prstGeom prst="rect">
            <a:avLst/>
          </a:prstGeom>
          <a:noFill/>
        </p:spPr>
        <p:txBody>
          <a:bodyPr wrap="square" lIns="91440" tIns="45720" rIns="91440" bIns="45720">
            <a:spAutoFit/>
          </a:bodyPr>
          <a:lstStyle/>
          <a:p>
            <a:pPr algn="ctr"/>
            <a:r>
              <a:rPr lang="nl-NL" sz="5400" dirty="0" smtClean="0">
                <a:ln w="0"/>
                <a:effectLst>
                  <a:outerShdw blurRad="38100" dist="19050" dir="2700000" algn="tl" rotWithShape="0">
                    <a:schemeClr val="dk1">
                      <a:alpha val="40000"/>
                    </a:schemeClr>
                  </a:outerShdw>
                </a:effectLst>
              </a:rPr>
              <a:t/>
            </a:r>
            <a:br>
              <a:rPr lang="nl-NL" sz="5400" dirty="0" smtClean="0">
                <a:ln w="0"/>
                <a:effectLst>
                  <a:outerShdw blurRad="38100" dist="19050" dir="2700000" algn="tl" rotWithShape="0">
                    <a:schemeClr val="dk1">
                      <a:alpha val="40000"/>
                    </a:schemeClr>
                  </a:outerShdw>
                </a:effectLst>
              </a:rPr>
            </a:br>
            <a:r>
              <a:rPr lang="nl-NL" sz="5400" dirty="0" smtClean="0">
                <a:ln w="0"/>
                <a:effectLst>
                  <a:outerShdw blurRad="38100" dist="19050" dir="2700000" algn="tl" rotWithShape="0">
                    <a:schemeClr val="dk1">
                      <a:alpha val="40000"/>
                    </a:schemeClr>
                  </a:outerShdw>
                </a:effectLst>
              </a:rPr>
              <a:t>Kerk1</a:t>
            </a:r>
            <a:endParaRPr lang="nl-NL" sz="5400" b="0" cap="none" spc="0" dirty="0">
              <a:ln w="0"/>
              <a:solidFill>
                <a:schemeClr val="tx1"/>
              </a:solidFill>
              <a:effectLst>
                <a:outerShdw blurRad="38100" dist="19050" dir="2700000" algn="tl" rotWithShape="0">
                  <a:schemeClr val="dk1">
                    <a:alpha val="40000"/>
                  </a:schemeClr>
                </a:outerShdw>
              </a:effectLst>
            </a:endParaRPr>
          </a:p>
        </p:txBody>
      </p:sp>
      <p:sp>
        <p:nvSpPr>
          <p:cNvPr id="17" name="Rechthoek 16"/>
          <p:cNvSpPr/>
          <p:nvPr/>
        </p:nvSpPr>
        <p:spPr>
          <a:xfrm>
            <a:off x="4670163" y="2236081"/>
            <a:ext cx="1741395" cy="1754326"/>
          </a:xfrm>
          <a:prstGeom prst="rect">
            <a:avLst/>
          </a:prstGeom>
          <a:noFill/>
        </p:spPr>
        <p:txBody>
          <a:bodyPr wrap="square" lIns="91440" tIns="45720" rIns="91440" bIns="45720">
            <a:spAutoFit/>
          </a:bodyPr>
          <a:lstStyle/>
          <a:p>
            <a:pPr algn="ctr"/>
            <a:r>
              <a:rPr lang="nl-NL" sz="5400" b="0" cap="none" spc="0" dirty="0" smtClean="0">
                <a:ln w="0"/>
                <a:solidFill>
                  <a:schemeClr val="tx1"/>
                </a:solidFill>
                <a:effectLst>
                  <a:outerShdw blurRad="38100" dist="19050" dir="2700000" algn="tl" rotWithShape="0">
                    <a:schemeClr val="dk1">
                      <a:alpha val="40000"/>
                    </a:schemeClr>
                  </a:outerShdw>
                </a:effectLst>
              </a:rPr>
              <a:t>Kerk 2</a:t>
            </a:r>
            <a:endParaRPr lang="nl-NL" sz="5400" b="0" cap="none" spc="0" dirty="0">
              <a:ln w="0"/>
              <a:solidFill>
                <a:schemeClr val="tx1"/>
              </a:solidFill>
              <a:effectLst>
                <a:outerShdw blurRad="38100" dist="19050" dir="2700000" algn="tl" rotWithShape="0">
                  <a:schemeClr val="dk1">
                    <a:alpha val="40000"/>
                  </a:schemeClr>
                </a:outerShdw>
              </a:effectLst>
            </a:endParaRPr>
          </a:p>
        </p:txBody>
      </p:sp>
      <p:sp>
        <p:nvSpPr>
          <p:cNvPr id="18" name="Rechthoek 17"/>
          <p:cNvSpPr/>
          <p:nvPr/>
        </p:nvSpPr>
        <p:spPr>
          <a:xfrm>
            <a:off x="7196188" y="2267227"/>
            <a:ext cx="1432123" cy="1754326"/>
          </a:xfrm>
          <a:prstGeom prst="rect">
            <a:avLst/>
          </a:prstGeom>
          <a:noFill/>
        </p:spPr>
        <p:txBody>
          <a:bodyPr wrap="none" lIns="91440" tIns="45720" rIns="91440" bIns="45720">
            <a:spAutoFit/>
          </a:bodyPr>
          <a:lstStyle/>
          <a:p>
            <a:pPr algn="ctr"/>
            <a:r>
              <a:rPr lang="nl-NL" sz="5400" b="0" cap="none" spc="0" dirty="0" smtClean="0">
                <a:ln w="0"/>
                <a:solidFill>
                  <a:schemeClr val="tx1"/>
                </a:solidFill>
                <a:effectLst>
                  <a:outerShdw blurRad="38100" dist="19050" dir="2700000" algn="tl" rotWithShape="0">
                    <a:schemeClr val="dk1">
                      <a:alpha val="40000"/>
                    </a:schemeClr>
                  </a:outerShdw>
                </a:effectLst>
              </a:rPr>
              <a:t>Kerk</a:t>
            </a:r>
            <a:br>
              <a:rPr lang="nl-NL" sz="5400" b="0" cap="none" spc="0" dirty="0" smtClean="0">
                <a:ln w="0"/>
                <a:solidFill>
                  <a:schemeClr val="tx1"/>
                </a:solidFill>
                <a:effectLst>
                  <a:outerShdw blurRad="38100" dist="19050" dir="2700000" algn="tl" rotWithShape="0">
                    <a:schemeClr val="dk1">
                      <a:alpha val="40000"/>
                    </a:schemeClr>
                  </a:outerShdw>
                </a:effectLst>
              </a:rPr>
            </a:br>
            <a:r>
              <a:rPr lang="nl-NL" sz="5400" b="0" cap="none" spc="0" dirty="0" smtClean="0">
                <a:ln w="0"/>
                <a:solidFill>
                  <a:schemeClr val="tx1"/>
                </a:solidFill>
                <a:effectLst>
                  <a:outerShdw blurRad="38100" dist="19050" dir="2700000" algn="tl" rotWithShape="0">
                    <a:schemeClr val="dk1">
                      <a:alpha val="40000"/>
                    </a:schemeClr>
                  </a:outerShdw>
                </a:effectLst>
              </a:rPr>
              <a:t> 3</a:t>
            </a:r>
            <a:endParaRPr lang="nl-NL"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25317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876748"/>
          </a:xfrm>
        </p:spPr>
        <p:txBody>
          <a:bodyPr/>
          <a:lstStyle/>
          <a:p>
            <a:r>
              <a:rPr lang="nl-NL" b="1" dirty="0" smtClean="0">
                <a:solidFill>
                  <a:schemeClr val="accent6">
                    <a:lumMod val="75000"/>
                  </a:schemeClr>
                </a:solidFill>
              </a:rPr>
              <a:t>Wat blijft plaatselijk?</a:t>
            </a:r>
            <a:endParaRPr lang="nl-NL" b="1" dirty="0">
              <a:solidFill>
                <a:schemeClr val="accent6">
                  <a:lumMod val="75000"/>
                </a:schemeClr>
              </a:solidFill>
            </a:endParaRPr>
          </a:p>
        </p:txBody>
      </p:sp>
      <p:sp>
        <p:nvSpPr>
          <p:cNvPr id="4" name="Tijdelijke aanduiding voor tekst 3"/>
          <p:cNvSpPr>
            <a:spLocks noGrp="1"/>
          </p:cNvSpPr>
          <p:nvPr>
            <p:ph type="body" sz="half" idx="2"/>
          </p:nvPr>
        </p:nvSpPr>
        <p:spPr>
          <a:xfrm>
            <a:off x="0" y="2057400"/>
            <a:ext cx="4772025" cy="3811588"/>
          </a:xfrm>
        </p:spPr>
        <p:txBody>
          <a:bodyPr>
            <a:normAutofit/>
          </a:bodyPr>
          <a:lstStyle/>
          <a:p>
            <a:r>
              <a:rPr lang="nl-NL" sz="2400" dirty="0" smtClean="0"/>
              <a:t/>
            </a:r>
            <a:br>
              <a:rPr lang="nl-NL" sz="2400" dirty="0" smtClean="0"/>
            </a:br>
            <a:r>
              <a:rPr lang="nl-NL" sz="2400" dirty="0" smtClean="0"/>
              <a:t>* Locatieraad</a:t>
            </a:r>
            <a:br>
              <a:rPr lang="nl-NL" sz="2400" dirty="0" smtClean="0"/>
            </a:br>
            <a:r>
              <a:rPr lang="nl-NL" sz="2400" dirty="0" smtClean="0"/>
              <a:t/>
            </a:r>
            <a:br>
              <a:rPr lang="nl-NL" sz="2400" dirty="0" smtClean="0"/>
            </a:br>
            <a:r>
              <a:rPr lang="nl-NL" sz="2400" dirty="0" smtClean="0"/>
              <a:t/>
            </a:r>
            <a:br>
              <a:rPr lang="nl-NL" sz="2400" dirty="0" smtClean="0"/>
            </a:br>
            <a:r>
              <a:rPr lang="nl-NL" sz="2400" dirty="0" smtClean="0"/>
              <a:t>* Eigen programmering </a:t>
            </a:r>
            <a:br>
              <a:rPr lang="nl-NL" sz="2400" dirty="0" smtClean="0"/>
            </a:br>
            <a:r>
              <a:rPr lang="nl-NL" sz="2400" dirty="0" smtClean="0"/>
              <a:t/>
            </a:r>
            <a:br>
              <a:rPr lang="nl-NL" sz="2400" dirty="0" smtClean="0"/>
            </a:br>
            <a:r>
              <a:rPr lang="nl-NL" sz="2400" dirty="0" smtClean="0"/>
              <a:t/>
            </a:r>
            <a:br>
              <a:rPr lang="nl-NL" sz="2400" dirty="0" smtClean="0"/>
            </a:br>
            <a:r>
              <a:rPr lang="nl-NL" sz="2400" dirty="0" smtClean="0"/>
              <a:t>* Eigen geldwerving </a:t>
            </a:r>
            <a:br>
              <a:rPr lang="nl-NL" sz="2400" dirty="0" smtClean="0"/>
            </a:br>
            <a:r>
              <a:rPr lang="nl-NL" sz="2400" dirty="0" smtClean="0"/>
              <a:t/>
            </a:r>
            <a:br>
              <a:rPr lang="nl-NL" sz="2400" dirty="0" smtClean="0"/>
            </a:br>
            <a:endParaRPr lang="nl-NL" sz="2400" dirty="0"/>
          </a:p>
        </p:txBody>
      </p:sp>
      <p:pic>
        <p:nvPicPr>
          <p:cNvPr id="5" name="Afbeelding 4"/>
          <p:cNvPicPr>
            <a:picLocks noChangeAspect="1"/>
          </p:cNvPicPr>
          <p:nvPr/>
        </p:nvPicPr>
        <p:blipFill>
          <a:blip r:embed="rId2"/>
          <a:stretch>
            <a:fillRect/>
          </a:stretch>
        </p:blipFill>
        <p:spPr>
          <a:xfrm>
            <a:off x="550297" y="4768339"/>
            <a:ext cx="3109229" cy="1627773"/>
          </a:xfrm>
          <a:prstGeom prst="rect">
            <a:avLst/>
          </a:prstGeom>
        </p:spPr>
      </p:pic>
      <p:pic>
        <p:nvPicPr>
          <p:cNvPr id="14" name="Tijdelijke aanduiding voor inhoud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58061" y="2042477"/>
            <a:ext cx="7546853" cy="4841378"/>
          </a:xfrm>
        </p:spPr>
      </p:pic>
    </p:spTree>
    <p:extLst>
      <p:ext uri="{BB962C8B-B14F-4D97-AF65-F5344CB8AC3E}">
        <p14:creationId xmlns:p14="http://schemas.microsoft.com/office/powerpoint/2010/main" val="1858199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134932"/>
          </a:xfrm>
        </p:spPr>
        <p:txBody>
          <a:bodyPr/>
          <a:lstStyle/>
          <a:p>
            <a:r>
              <a:rPr lang="nl-NL" b="1" dirty="0" smtClean="0">
                <a:solidFill>
                  <a:schemeClr val="accent6">
                    <a:lumMod val="75000"/>
                  </a:schemeClr>
                </a:solidFill>
              </a:rPr>
              <a:t>Welke gemeenten? </a:t>
            </a:r>
            <a:endParaRPr lang="nl-NL" b="1" dirty="0">
              <a:solidFill>
                <a:schemeClr val="accent6">
                  <a:lumMod val="75000"/>
                </a:schemeClr>
              </a:solidFill>
            </a:endParaRPr>
          </a:p>
        </p:txBody>
      </p:sp>
      <p:sp>
        <p:nvSpPr>
          <p:cNvPr id="4" name="Tijdelijke aanduiding voor tekst 3"/>
          <p:cNvSpPr>
            <a:spLocks noGrp="1"/>
          </p:cNvSpPr>
          <p:nvPr>
            <p:ph type="body" sz="half" idx="2"/>
          </p:nvPr>
        </p:nvSpPr>
        <p:spPr/>
        <p:txBody>
          <a:bodyPr>
            <a:normAutofit/>
          </a:bodyPr>
          <a:lstStyle/>
          <a:p>
            <a:r>
              <a:rPr lang="nl-NL" sz="2000" dirty="0" smtClean="0"/>
              <a:t>Gemeenten met 0,5 fte of minder </a:t>
            </a:r>
            <a:br>
              <a:rPr lang="nl-NL" sz="2000" dirty="0" smtClean="0"/>
            </a:br>
            <a:r>
              <a:rPr lang="nl-NL" sz="2000" dirty="0" smtClean="0"/>
              <a:t/>
            </a:r>
            <a:br>
              <a:rPr lang="nl-NL" sz="2000" dirty="0" smtClean="0"/>
            </a:br>
            <a:r>
              <a:rPr lang="nl-NL" sz="2000" dirty="0" smtClean="0"/>
              <a:t>* Blankenham </a:t>
            </a:r>
            <a:br>
              <a:rPr lang="nl-NL" sz="2000" dirty="0" smtClean="0"/>
            </a:br>
            <a:r>
              <a:rPr lang="nl-NL" sz="2000" dirty="0" smtClean="0"/>
              <a:t/>
            </a:r>
            <a:br>
              <a:rPr lang="nl-NL" sz="2000" dirty="0" smtClean="0"/>
            </a:br>
            <a:r>
              <a:rPr lang="nl-NL" sz="2000" dirty="0" smtClean="0"/>
              <a:t>* Kuinre </a:t>
            </a:r>
            <a:br>
              <a:rPr lang="nl-NL" sz="2000" dirty="0" smtClean="0"/>
            </a:br>
            <a:r>
              <a:rPr lang="nl-NL" sz="2000" dirty="0" smtClean="0"/>
              <a:t/>
            </a:r>
            <a:br>
              <a:rPr lang="nl-NL" sz="2000" dirty="0" smtClean="0"/>
            </a:br>
            <a:r>
              <a:rPr lang="nl-NL" sz="2000" dirty="0" smtClean="0"/>
              <a:t>* Oldemarkt PKN </a:t>
            </a:r>
            <a:br>
              <a:rPr lang="nl-NL" sz="2000" dirty="0" smtClean="0"/>
            </a:br>
            <a:r>
              <a:rPr lang="nl-NL" sz="2000" dirty="0" smtClean="0"/>
              <a:t/>
            </a:r>
            <a:br>
              <a:rPr lang="nl-NL" sz="2000" dirty="0" smtClean="0"/>
            </a:br>
            <a:r>
              <a:rPr lang="nl-NL" sz="2000" dirty="0" smtClean="0"/>
              <a:t>* Steenwijkerwold </a:t>
            </a:r>
            <a:br>
              <a:rPr lang="nl-NL" sz="2000" dirty="0" smtClean="0"/>
            </a:br>
            <a:r>
              <a:rPr lang="nl-NL" sz="2000" dirty="0" smtClean="0"/>
              <a:t/>
            </a:r>
            <a:br>
              <a:rPr lang="nl-NL" sz="2000" dirty="0" smtClean="0"/>
            </a:br>
            <a:r>
              <a:rPr lang="nl-NL" sz="2000" dirty="0" smtClean="0"/>
              <a:t>* Willemsoord </a:t>
            </a:r>
            <a:endParaRPr lang="nl-NL" sz="2000" dirty="0"/>
          </a:p>
        </p:txBody>
      </p:sp>
      <p:pic>
        <p:nvPicPr>
          <p:cNvPr id="5" name="Afbeelding 4"/>
          <p:cNvPicPr>
            <a:picLocks noChangeAspect="1"/>
          </p:cNvPicPr>
          <p:nvPr/>
        </p:nvPicPr>
        <p:blipFill>
          <a:blip r:embed="rId2"/>
          <a:stretch>
            <a:fillRect/>
          </a:stretch>
        </p:blipFill>
        <p:spPr>
          <a:xfrm>
            <a:off x="467866" y="5174429"/>
            <a:ext cx="3109229" cy="1627773"/>
          </a:xfrm>
          <a:prstGeom prst="rect">
            <a:avLst/>
          </a:prstGeom>
        </p:spPr>
      </p:pic>
      <p:pic>
        <p:nvPicPr>
          <p:cNvPr id="12" name="Tijdelijke aanduiding voor inhoud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83188" y="1497032"/>
            <a:ext cx="7000964" cy="4371956"/>
          </a:xfrm>
        </p:spPr>
      </p:pic>
    </p:spTree>
    <p:extLst>
      <p:ext uri="{BB962C8B-B14F-4D97-AF65-F5344CB8AC3E}">
        <p14:creationId xmlns:p14="http://schemas.microsoft.com/office/powerpoint/2010/main" val="1851529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9728" y="225183"/>
            <a:ext cx="10515600" cy="936643"/>
          </a:xfrm>
        </p:spPr>
        <p:txBody>
          <a:bodyPr/>
          <a:lstStyle/>
          <a:p>
            <a:r>
              <a:rPr lang="nl-NL" dirty="0" smtClean="0">
                <a:solidFill>
                  <a:schemeClr val="accent6">
                    <a:lumMod val="50000"/>
                  </a:schemeClr>
                </a:solidFill>
              </a:rPr>
              <a:t>Programma</a:t>
            </a:r>
            <a:endParaRPr lang="nl-NL" dirty="0">
              <a:solidFill>
                <a:schemeClr val="accent6">
                  <a:lumMod val="50000"/>
                </a:schemeClr>
              </a:solidFill>
            </a:endParaRPr>
          </a:p>
        </p:txBody>
      </p:sp>
      <p:sp>
        <p:nvSpPr>
          <p:cNvPr id="3" name="Tijdelijke aanduiding voor tekst 2"/>
          <p:cNvSpPr>
            <a:spLocks noGrp="1"/>
          </p:cNvSpPr>
          <p:nvPr>
            <p:ph type="body" idx="1"/>
          </p:nvPr>
        </p:nvSpPr>
        <p:spPr>
          <a:xfrm>
            <a:off x="831850" y="1409253"/>
            <a:ext cx="10515600" cy="4680398"/>
          </a:xfrm>
        </p:spPr>
        <p:txBody>
          <a:bodyPr/>
          <a:lstStyle/>
          <a:p>
            <a:r>
              <a:rPr lang="nl-NL" dirty="0" smtClean="0">
                <a:solidFill>
                  <a:schemeClr val="tx1"/>
                </a:solidFill>
              </a:rPr>
              <a:t>1. Opening </a:t>
            </a:r>
            <a:br>
              <a:rPr lang="nl-NL" dirty="0" smtClean="0">
                <a:solidFill>
                  <a:schemeClr val="tx1"/>
                </a:solidFill>
              </a:rPr>
            </a:br>
            <a:r>
              <a:rPr lang="nl-NL" dirty="0" smtClean="0">
                <a:solidFill>
                  <a:schemeClr val="tx1"/>
                </a:solidFill>
              </a:rPr>
              <a:t/>
            </a:r>
            <a:br>
              <a:rPr lang="nl-NL" dirty="0" smtClean="0">
                <a:solidFill>
                  <a:schemeClr val="tx1"/>
                </a:solidFill>
              </a:rPr>
            </a:br>
            <a:r>
              <a:rPr lang="nl-NL" dirty="0" smtClean="0">
                <a:solidFill>
                  <a:schemeClr val="tx1"/>
                </a:solidFill>
              </a:rPr>
              <a:t>2. Kennismaking </a:t>
            </a:r>
            <a:br>
              <a:rPr lang="nl-NL" dirty="0" smtClean="0">
                <a:solidFill>
                  <a:schemeClr val="tx1"/>
                </a:solidFill>
              </a:rPr>
            </a:br>
            <a:r>
              <a:rPr lang="nl-NL" dirty="0" smtClean="0">
                <a:solidFill>
                  <a:schemeClr val="tx1"/>
                </a:solidFill>
              </a:rPr>
              <a:t/>
            </a:r>
            <a:br>
              <a:rPr lang="nl-NL" dirty="0" smtClean="0">
                <a:solidFill>
                  <a:schemeClr val="tx1"/>
                </a:solidFill>
              </a:rPr>
            </a:br>
            <a:r>
              <a:rPr lang="nl-NL" dirty="0" smtClean="0">
                <a:solidFill>
                  <a:schemeClr val="tx1"/>
                </a:solidFill>
              </a:rPr>
              <a:t>3. Een open Bijbel </a:t>
            </a:r>
            <a:br>
              <a:rPr lang="nl-NL" dirty="0" smtClean="0">
                <a:solidFill>
                  <a:schemeClr val="tx1"/>
                </a:solidFill>
              </a:rPr>
            </a:br>
            <a:r>
              <a:rPr lang="nl-NL" dirty="0" smtClean="0">
                <a:solidFill>
                  <a:schemeClr val="tx1"/>
                </a:solidFill>
              </a:rPr>
              <a:t/>
            </a:r>
            <a:br>
              <a:rPr lang="nl-NL" dirty="0" smtClean="0">
                <a:solidFill>
                  <a:schemeClr val="tx1"/>
                </a:solidFill>
              </a:rPr>
            </a:br>
            <a:r>
              <a:rPr lang="nl-NL" dirty="0" smtClean="0">
                <a:solidFill>
                  <a:schemeClr val="tx1"/>
                </a:solidFill>
              </a:rPr>
              <a:t>Pauze </a:t>
            </a:r>
            <a:br>
              <a:rPr lang="nl-NL" dirty="0" smtClean="0">
                <a:solidFill>
                  <a:schemeClr val="tx1"/>
                </a:solidFill>
              </a:rPr>
            </a:br>
            <a:r>
              <a:rPr lang="nl-NL" dirty="0" smtClean="0">
                <a:solidFill>
                  <a:schemeClr val="tx1"/>
                </a:solidFill>
              </a:rPr>
              <a:t/>
            </a:r>
            <a:br>
              <a:rPr lang="nl-NL" dirty="0" smtClean="0">
                <a:solidFill>
                  <a:schemeClr val="tx1"/>
                </a:solidFill>
              </a:rPr>
            </a:br>
            <a:r>
              <a:rPr lang="nl-NL" dirty="0" smtClean="0">
                <a:solidFill>
                  <a:schemeClr val="tx1"/>
                </a:solidFill>
              </a:rPr>
              <a:t>4. ‘Kernkerkenraad, lokale kerkenraad, locatieraad’</a:t>
            </a:r>
            <a:br>
              <a:rPr lang="nl-NL" dirty="0" smtClean="0">
                <a:solidFill>
                  <a:schemeClr val="tx1"/>
                </a:solidFill>
              </a:rPr>
            </a:br>
            <a:r>
              <a:rPr lang="nl-NL" dirty="0" smtClean="0">
                <a:solidFill>
                  <a:schemeClr val="tx1"/>
                </a:solidFill>
              </a:rPr>
              <a:t/>
            </a:r>
            <a:br>
              <a:rPr lang="nl-NL" dirty="0" smtClean="0">
                <a:solidFill>
                  <a:schemeClr val="tx1"/>
                </a:solidFill>
              </a:rPr>
            </a:br>
            <a:r>
              <a:rPr lang="nl-NL" dirty="0" smtClean="0">
                <a:solidFill>
                  <a:schemeClr val="tx1"/>
                </a:solidFill>
              </a:rPr>
              <a:t>5. Vragen en indrukken </a:t>
            </a:r>
            <a:br>
              <a:rPr lang="nl-NL" dirty="0" smtClean="0">
                <a:solidFill>
                  <a:schemeClr val="tx1"/>
                </a:solidFill>
              </a:rPr>
            </a:br>
            <a:r>
              <a:rPr lang="nl-NL" dirty="0" smtClean="0">
                <a:solidFill>
                  <a:schemeClr val="tx1"/>
                </a:solidFill>
              </a:rPr>
              <a:t/>
            </a:r>
            <a:br>
              <a:rPr lang="nl-NL" dirty="0" smtClean="0">
                <a:solidFill>
                  <a:schemeClr val="tx1"/>
                </a:solidFill>
              </a:rPr>
            </a:br>
            <a:r>
              <a:rPr lang="nl-NL" dirty="0" smtClean="0">
                <a:solidFill>
                  <a:schemeClr val="tx1"/>
                </a:solidFill>
              </a:rPr>
              <a:t>6. Afsluiting </a:t>
            </a:r>
            <a:endParaRPr lang="nl-NL" dirty="0">
              <a:solidFill>
                <a:schemeClr val="tx1"/>
              </a:solidFill>
            </a:endParaRPr>
          </a:p>
        </p:txBody>
      </p:sp>
    </p:spTree>
    <p:extLst>
      <p:ext uri="{BB962C8B-B14F-4D97-AF65-F5344CB8AC3E}">
        <p14:creationId xmlns:p14="http://schemas.microsoft.com/office/powerpoint/2010/main" val="2639025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1850" y="462580"/>
            <a:ext cx="10515600" cy="1032733"/>
          </a:xfrm>
        </p:spPr>
        <p:txBody>
          <a:bodyPr/>
          <a:lstStyle/>
          <a:p>
            <a:r>
              <a:rPr lang="nl-NL" dirty="0" smtClean="0">
                <a:solidFill>
                  <a:schemeClr val="accent6">
                    <a:lumMod val="75000"/>
                  </a:schemeClr>
                </a:solidFill>
              </a:rPr>
              <a:t>Fragment tekst (voorbeeld)</a:t>
            </a:r>
            <a:endParaRPr lang="nl-NL" dirty="0">
              <a:solidFill>
                <a:schemeClr val="accent6">
                  <a:lumMod val="75000"/>
                </a:schemeClr>
              </a:solidFill>
            </a:endParaRPr>
          </a:p>
        </p:txBody>
      </p:sp>
      <p:sp>
        <p:nvSpPr>
          <p:cNvPr id="3" name="Tijdelijke aanduiding voor tekst 2"/>
          <p:cNvSpPr>
            <a:spLocks noGrp="1"/>
          </p:cNvSpPr>
          <p:nvPr>
            <p:ph type="body" idx="1"/>
          </p:nvPr>
        </p:nvSpPr>
        <p:spPr>
          <a:xfrm>
            <a:off x="831850" y="1495313"/>
            <a:ext cx="10515600" cy="5002306"/>
          </a:xfrm>
        </p:spPr>
        <p:txBody>
          <a:bodyPr>
            <a:normAutofit/>
          </a:bodyPr>
          <a:lstStyle/>
          <a:p>
            <a:r>
              <a:rPr lang="nl-NL" dirty="0" smtClean="0"/>
              <a:t/>
            </a:r>
            <a:br>
              <a:rPr lang="nl-NL" dirty="0" smtClean="0"/>
            </a:br>
            <a:r>
              <a:rPr lang="nl-NL" dirty="0" smtClean="0"/>
              <a:t/>
            </a:r>
            <a:br>
              <a:rPr lang="nl-NL" dirty="0" smtClean="0"/>
            </a:br>
            <a:r>
              <a:rPr lang="nl-NL" dirty="0" smtClean="0"/>
              <a:t/>
            </a:r>
            <a:br>
              <a:rPr lang="nl-NL" dirty="0" smtClean="0"/>
            </a:br>
            <a:r>
              <a:rPr lang="nl-NL" dirty="0" smtClean="0">
                <a:solidFill>
                  <a:schemeClr val="tx1"/>
                </a:solidFill>
              </a:rPr>
              <a:t>Artikel 2.1.</a:t>
            </a:r>
            <a:r>
              <a:rPr lang="nl-NL" dirty="0" smtClean="0"/>
              <a:t/>
            </a:r>
            <a:br>
              <a:rPr lang="nl-NL" dirty="0" smtClean="0"/>
            </a:br>
            <a:r>
              <a:rPr lang="nl-NL" dirty="0" smtClean="0"/>
              <a:t/>
            </a:r>
            <a:br>
              <a:rPr lang="nl-NL" dirty="0" smtClean="0"/>
            </a:br>
            <a:r>
              <a:rPr lang="nl-NL" dirty="0" smtClean="0">
                <a:solidFill>
                  <a:schemeClr val="tx1"/>
                </a:solidFill>
              </a:rPr>
              <a:t>De </a:t>
            </a:r>
            <a:r>
              <a:rPr lang="nl-NL" dirty="0">
                <a:solidFill>
                  <a:schemeClr val="tx1"/>
                </a:solidFill>
              </a:rPr>
              <a:t>locatieraad geeft invulling aan het geestelijk leven in een gedefinieerde regio rond een kerkgebouw. De locatieraad heeft de bevoegdheden en verantwoordelijkheden die in de kerkorde aan een de leiding van een huisgemeente zijn toegeschreven (indien er sprake is van een niet-ambtelijke locatieraad) of aan een </a:t>
            </a:r>
            <a:r>
              <a:rPr lang="nl-NL" dirty="0" smtClean="0">
                <a:solidFill>
                  <a:schemeClr val="tx1"/>
                </a:solidFill>
              </a:rPr>
              <a:t>lokale kerkenraad </a:t>
            </a:r>
            <a:r>
              <a:rPr lang="nl-NL" dirty="0">
                <a:solidFill>
                  <a:schemeClr val="tx1"/>
                </a:solidFill>
              </a:rPr>
              <a:t>(indien er sprake is van een ambtelijke </a:t>
            </a:r>
            <a:r>
              <a:rPr lang="nl-NL" dirty="0" smtClean="0">
                <a:solidFill>
                  <a:schemeClr val="tx1"/>
                </a:solidFill>
              </a:rPr>
              <a:t>lokale kerkenraad / wijkkerkenraad). </a:t>
            </a:r>
            <a:r>
              <a:rPr lang="nl-NL" dirty="0">
                <a:solidFill>
                  <a:schemeClr val="tx1"/>
                </a:solidFill>
              </a:rPr>
              <a:t/>
            </a:r>
            <a:br>
              <a:rPr lang="nl-NL" dirty="0">
                <a:solidFill>
                  <a:schemeClr val="tx1"/>
                </a:solidFill>
              </a:rPr>
            </a:br>
            <a:endParaRPr lang="nl-NL" dirty="0">
              <a:solidFill>
                <a:schemeClr val="tx1"/>
              </a:solidFill>
            </a:endParaRPr>
          </a:p>
        </p:txBody>
      </p:sp>
      <p:pic>
        <p:nvPicPr>
          <p:cNvPr id="4" name="Afbeelding 3"/>
          <p:cNvPicPr>
            <a:picLocks noChangeAspect="1"/>
          </p:cNvPicPr>
          <p:nvPr/>
        </p:nvPicPr>
        <p:blipFill>
          <a:blip r:embed="rId2"/>
          <a:stretch>
            <a:fillRect/>
          </a:stretch>
        </p:blipFill>
        <p:spPr>
          <a:xfrm>
            <a:off x="8238221" y="4869846"/>
            <a:ext cx="3109229" cy="1627773"/>
          </a:xfrm>
          <a:prstGeom prst="rect">
            <a:avLst/>
          </a:prstGeom>
        </p:spPr>
      </p:pic>
    </p:spTree>
    <p:extLst>
      <p:ext uri="{BB962C8B-B14F-4D97-AF65-F5344CB8AC3E}">
        <p14:creationId xmlns:p14="http://schemas.microsoft.com/office/powerpoint/2010/main" val="3244408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1850" y="1279433"/>
            <a:ext cx="10515600" cy="613913"/>
          </a:xfrm>
        </p:spPr>
        <p:txBody>
          <a:bodyPr>
            <a:normAutofit fontScale="90000"/>
          </a:bodyPr>
          <a:lstStyle/>
          <a:p>
            <a:r>
              <a:rPr lang="nl-NL" b="1" dirty="0" smtClean="0">
                <a:solidFill>
                  <a:schemeClr val="accent6">
                    <a:lumMod val="75000"/>
                  </a:schemeClr>
                </a:solidFill>
              </a:rPr>
              <a:t>Route</a:t>
            </a:r>
            <a:endParaRPr lang="nl-NL" b="1" dirty="0">
              <a:solidFill>
                <a:schemeClr val="accent6">
                  <a:lumMod val="75000"/>
                </a:schemeClr>
              </a:solidFill>
            </a:endParaRPr>
          </a:p>
        </p:txBody>
      </p:sp>
      <p:sp>
        <p:nvSpPr>
          <p:cNvPr id="3" name="Tijdelijke aanduiding voor tekst 2"/>
          <p:cNvSpPr>
            <a:spLocks noGrp="1"/>
          </p:cNvSpPr>
          <p:nvPr>
            <p:ph type="body" idx="1"/>
          </p:nvPr>
        </p:nvSpPr>
        <p:spPr>
          <a:xfrm>
            <a:off x="831850" y="2818505"/>
            <a:ext cx="10515600" cy="3851236"/>
          </a:xfrm>
        </p:spPr>
        <p:txBody>
          <a:bodyPr>
            <a:noAutofit/>
          </a:bodyPr>
          <a:lstStyle/>
          <a:p>
            <a:r>
              <a:rPr lang="nl-NL" dirty="0" smtClean="0">
                <a:solidFill>
                  <a:schemeClr val="tx1"/>
                </a:solidFill>
              </a:rPr>
              <a:t>* Augustus 23: Uitleg </a:t>
            </a:r>
            <a:br>
              <a:rPr lang="nl-NL" dirty="0" smtClean="0">
                <a:solidFill>
                  <a:schemeClr val="tx1"/>
                </a:solidFill>
              </a:rPr>
            </a:br>
            <a:r>
              <a:rPr lang="nl-NL" dirty="0" smtClean="0">
                <a:solidFill>
                  <a:schemeClr val="tx1"/>
                </a:solidFill>
              </a:rPr>
              <a:t> </a:t>
            </a:r>
            <a:br>
              <a:rPr lang="nl-NL" dirty="0" smtClean="0">
                <a:solidFill>
                  <a:schemeClr val="tx1"/>
                </a:solidFill>
              </a:rPr>
            </a:br>
            <a:r>
              <a:rPr lang="nl-NL" dirty="0" smtClean="0">
                <a:solidFill>
                  <a:schemeClr val="tx1"/>
                </a:solidFill>
              </a:rPr>
              <a:t>* November 23: Reflectie</a:t>
            </a:r>
            <a:br>
              <a:rPr lang="nl-NL" dirty="0" smtClean="0">
                <a:solidFill>
                  <a:schemeClr val="tx1"/>
                </a:solidFill>
              </a:rPr>
            </a:br>
            <a:r>
              <a:rPr lang="nl-NL" dirty="0" smtClean="0">
                <a:solidFill>
                  <a:schemeClr val="tx1"/>
                </a:solidFill>
              </a:rPr>
              <a:t/>
            </a:r>
            <a:br>
              <a:rPr lang="nl-NL" dirty="0" smtClean="0">
                <a:solidFill>
                  <a:schemeClr val="tx1"/>
                </a:solidFill>
              </a:rPr>
            </a:br>
            <a:r>
              <a:rPr lang="nl-NL" dirty="0" smtClean="0">
                <a:solidFill>
                  <a:schemeClr val="tx1"/>
                </a:solidFill>
              </a:rPr>
              <a:t>* Februari 24: Verbreding </a:t>
            </a:r>
            <a:br>
              <a:rPr lang="nl-NL" dirty="0" smtClean="0">
                <a:solidFill>
                  <a:schemeClr val="tx1"/>
                </a:solidFill>
              </a:rPr>
            </a:br>
            <a:r>
              <a:rPr lang="nl-NL" dirty="0" smtClean="0">
                <a:solidFill>
                  <a:schemeClr val="tx1"/>
                </a:solidFill>
              </a:rPr>
              <a:t/>
            </a:r>
            <a:br>
              <a:rPr lang="nl-NL" dirty="0" smtClean="0">
                <a:solidFill>
                  <a:schemeClr val="tx1"/>
                </a:solidFill>
              </a:rPr>
            </a:br>
            <a:r>
              <a:rPr lang="nl-NL" dirty="0" smtClean="0">
                <a:solidFill>
                  <a:schemeClr val="tx1"/>
                </a:solidFill>
              </a:rPr>
              <a:t>* Mei 24: Uitwerking </a:t>
            </a:r>
            <a:br>
              <a:rPr lang="nl-NL" dirty="0" smtClean="0">
                <a:solidFill>
                  <a:schemeClr val="tx1"/>
                </a:solidFill>
              </a:rPr>
            </a:br>
            <a:r>
              <a:rPr lang="nl-NL" dirty="0" smtClean="0">
                <a:solidFill>
                  <a:schemeClr val="tx1"/>
                </a:solidFill>
              </a:rPr>
              <a:t/>
            </a:r>
            <a:br>
              <a:rPr lang="nl-NL" dirty="0" smtClean="0">
                <a:solidFill>
                  <a:schemeClr val="tx1"/>
                </a:solidFill>
              </a:rPr>
            </a:br>
            <a:r>
              <a:rPr lang="nl-NL" dirty="0" smtClean="0">
                <a:solidFill>
                  <a:schemeClr val="tx1"/>
                </a:solidFill>
              </a:rPr>
              <a:t>* September 24: Bijstelling (reactie kerkenraden) </a:t>
            </a:r>
            <a:br>
              <a:rPr lang="nl-NL" dirty="0" smtClean="0">
                <a:solidFill>
                  <a:schemeClr val="tx1"/>
                </a:solidFill>
              </a:rPr>
            </a:br>
            <a:r>
              <a:rPr lang="nl-NL" dirty="0" smtClean="0">
                <a:solidFill>
                  <a:schemeClr val="tx1"/>
                </a:solidFill>
              </a:rPr>
              <a:t> </a:t>
            </a:r>
            <a:br>
              <a:rPr lang="nl-NL" dirty="0" smtClean="0">
                <a:solidFill>
                  <a:schemeClr val="tx1"/>
                </a:solidFill>
              </a:rPr>
            </a:br>
            <a:r>
              <a:rPr lang="nl-NL" dirty="0" smtClean="0">
                <a:solidFill>
                  <a:schemeClr val="tx1"/>
                </a:solidFill>
              </a:rPr>
              <a:t>* 2025: Details en besluitvorming  </a:t>
            </a:r>
            <a:br>
              <a:rPr lang="nl-NL" dirty="0" smtClean="0">
                <a:solidFill>
                  <a:schemeClr val="tx1"/>
                </a:solidFill>
              </a:rPr>
            </a:br>
            <a:r>
              <a:rPr lang="nl-NL" dirty="0" smtClean="0">
                <a:solidFill>
                  <a:schemeClr val="tx1"/>
                </a:solidFill>
              </a:rPr>
              <a:t> </a:t>
            </a:r>
            <a:br>
              <a:rPr lang="nl-NL" dirty="0" smtClean="0">
                <a:solidFill>
                  <a:schemeClr val="tx1"/>
                </a:solidFill>
              </a:rPr>
            </a:br>
            <a:endParaRPr lang="nl-NL" dirty="0">
              <a:solidFill>
                <a:schemeClr val="tx1"/>
              </a:solidFill>
            </a:endParaRPr>
          </a:p>
        </p:txBody>
      </p:sp>
      <p:pic>
        <p:nvPicPr>
          <p:cNvPr id="4" name="Afbeelding 3"/>
          <p:cNvPicPr>
            <a:picLocks noChangeAspect="1"/>
          </p:cNvPicPr>
          <p:nvPr/>
        </p:nvPicPr>
        <p:blipFill>
          <a:blip r:embed="rId2"/>
          <a:stretch>
            <a:fillRect/>
          </a:stretch>
        </p:blipFill>
        <p:spPr>
          <a:xfrm>
            <a:off x="8597018" y="388280"/>
            <a:ext cx="3109229" cy="1627773"/>
          </a:xfrm>
          <a:prstGeom prst="rect">
            <a:avLst/>
          </a:prstGeom>
        </p:spPr>
      </p:pic>
    </p:spTree>
    <p:extLst>
      <p:ext uri="{BB962C8B-B14F-4D97-AF65-F5344CB8AC3E}">
        <p14:creationId xmlns:p14="http://schemas.microsoft.com/office/powerpoint/2010/main" val="2200568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3506" y="1"/>
            <a:ext cx="5474327" cy="6858000"/>
          </a:xfrm>
          <a:prstGeom prst="rect">
            <a:avLst/>
          </a:prstGeom>
        </p:spPr>
      </p:pic>
    </p:spTree>
    <p:extLst>
      <p:ext uri="{BB962C8B-B14F-4D97-AF65-F5344CB8AC3E}">
        <p14:creationId xmlns:p14="http://schemas.microsoft.com/office/powerpoint/2010/main" val="389332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048000" y="58847"/>
            <a:ext cx="6096000" cy="6740307"/>
          </a:xfrm>
          <a:prstGeom prst="rect">
            <a:avLst/>
          </a:prstGeom>
        </p:spPr>
        <p:txBody>
          <a:bodyPr>
            <a:spAutoFit/>
          </a:bodyPr>
          <a:lstStyle/>
          <a:p>
            <a:r>
              <a:rPr lang="nl-NL" b="1" dirty="0">
                <a:latin typeface="Times New Roman" panose="02020603050405020304" pitchFamily="18" charset="0"/>
                <a:ea typeface="Calibri" panose="020F0502020204030204" pitchFamily="34" charset="0"/>
              </a:rPr>
              <a:t>Gesprek rond een open Bijbel</a:t>
            </a:r>
            <a:r>
              <a:rPr lang="nl-NL" dirty="0">
                <a:latin typeface="Times New Roman" panose="02020603050405020304" pitchFamily="18" charset="0"/>
                <a:ea typeface="Calibri" panose="020F0502020204030204" pitchFamily="34" charset="0"/>
              </a:rPr>
              <a:t>  </a:t>
            </a:r>
            <a:br>
              <a:rPr lang="nl-NL" dirty="0">
                <a:latin typeface="Times New Roman" panose="02020603050405020304" pitchFamily="18" charset="0"/>
                <a:ea typeface="Calibri" panose="020F0502020204030204" pitchFamily="34" charset="0"/>
              </a:rPr>
            </a:br>
            <a:r>
              <a:rPr lang="nl-NL" dirty="0">
                <a:latin typeface="Times New Roman" panose="02020603050405020304" pitchFamily="18" charset="0"/>
                <a:ea typeface="Calibri" panose="020F0502020204030204" pitchFamily="34" charset="0"/>
              </a:rPr>
              <a:t>Mozes zei tegen de Heer: ‘U draagt mij wel op het volk te laten trekken, maar U hebt mij niet laten weten wie U met mij mee zult sturen, terwijl U toch gezegd hebt: ‘Jou heb ik uitgekozen, jou ben Ik goedgezind’ (HSV: ‘Ik ken u bij uw naam, U hebt genade gevonden in Mijn ogen’). </a:t>
            </a:r>
            <a:br>
              <a:rPr lang="nl-NL" dirty="0">
                <a:latin typeface="Times New Roman" panose="02020603050405020304" pitchFamily="18" charset="0"/>
                <a:ea typeface="Calibri" panose="020F0502020204030204" pitchFamily="34" charset="0"/>
              </a:rPr>
            </a:br>
            <a:r>
              <a:rPr lang="nl-NL" dirty="0">
                <a:latin typeface="Times New Roman" panose="02020603050405020304" pitchFamily="18" charset="0"/>
                <a:ea typeface="Calibri" panose="020F0502020204030204" pitchFamily="34" charset="0"/>
              </a:rPr>
              <a:t>Als dat werkelijk zo is, laat mij dan weten wat uw plannen zijn. Dan leer ik U kennen en weet ik zeker dat U mij goedgezind bent. Vergeet toch niet dat deze mensen uw volk zijn’. De Heer antwoordde: ‘Moet Ik dan zelf meegaan om je gerust te stellen?’ Mozes zei: ‘Als U niet zelf meegaat, laat ons dan  niet verder trekken. Hoe zou moeten blijken dat U  mij goedgezind bent, mij en ook uw volk, tenzij U met ons meegaat? Alleen dan nemen wij immers een bijzondere plaats in onder de volken die de aarde bewonen’. De Heer zei tegen Mozes: ‘Ik verzeker je dat Ik zal doen wat je vraagt, want Ik ben je goedgezind en Ik heb je uitgekozen’. (Exodus 33: 12-17)</a:t>
            </a:r>
            <a:br>
              <a:rPr lang="nl-NL" dirty="0">
                <a:latin typeface="Times New Roman" panose="02020603050405020304" pitchFamily="18" charset="0"/>
                <a:ea typeface="Calibri" panose="020F0502020204030204" pitchFamily="34" charset="0"/>
              </a:rPr>
            </a:br>
            <a:r>
              <a:rPr lang="nl-NL" dirty="0">
                <a:latin typeface="Times New Roman" panose="02020603050405020304" pitchFamily="18" charset="0"/>
                <a:ea typeface="Calibri" panose="020F0502020204030204" pitchFamily="34" charset="0"/>
              </a:rPr>
              <a:t/>
            </a:r>
            <a:br>
              <a:rPr lang="nl-NL" dirty="0">
                <a:latin typeface="Times New Roman" panose="02020603050405020304" pitchFamily="18" charset="0"/>
                <a:ea typeface="Calibri" panose="020F0502020204030204" pitchFamily="34" charset="0"/>
              </a:rPr>
            </a:br>
            <a:r>
              <a:rPr lang="nl-NL" dirty="0">
                <a:solidFill>
                  <a:schemeClr val="accent6">
                    <a:lumMod val="50000"/>
                  </a:schemeClr>
                </a:solidFill>
                <a:latin typeface="Times New Roman" panose="02020603050405020304" pitchFamily="18" charset="0"/>
                <a:ea typeface="Calibri" panose="020F0502020204030204" pitchFamily="34" charset="0"/>
              </a:rPr>
              <a:t>I. Welke genade/goedgezindheid hoop je over ongeveer vier jaar (toekomst) in je kerk te vinden? </a:t>
            </a:r>
            <a:br>
              <a:rPr lang="nl-NL" dirty="0">
                <a:solidFill>
                  <a:schemeClr val="accent6">
                    <a:lumMod val="50000"/>
                  </a:schemeClr>
                </a:solidFill>
                <a:latin typeface="Times New Roman" panose="02020603050405020304" pitchFamily="18" charset="0"/>
                <a:ea typeface="Calibri" panose="020F0502020204030204" pitchFamily="34" charset="0"/>
              </a:rPr>
            </a:br>
            <a:r>
              <a:rPr lang="nl-NL" dirty="0">
                <a:solidFill>
                  <a:schemeClr val="accent6">
                    <a:lumMod val="50000"/>
                  </a:schemeClr>
                </a:solidFill>
                <a:latin typeface="Times New Roman" panose="02020603050405020304" pitchFamily="18" charset="0"/>
                <a:ea typeface="Calibri" panose="020F0502020204030204" pitchFamily="34" charset="0"/>
              </a:rPr>
              <a:t>II. Wat zou een andere gemeente in de regio daarin kunnen bijdragen? </a:t>
            </a:r>
            <a:br>
              <a:rPr lang="nl-NL" dirty="0">
                <a:solidFill>
                  <a:schemeClr val="accent6">
                    <a:lumMod val="50000"/>
                  </a:schemeClr>
                </a:solidFill>
                <a:latin typeface="Times New Roman" panose="02020603050405020304" pitchFamily="18" charset="0"/>
                <a:ea typeface="Calibri" panose="020F0502020204030204" pitchFamily="34" charset="0"/>
              </a:rPr>
            </a:br>
            <a:r>
              <a:rPr lang="nl-NL" dirty="0">
                <a:latin typeface="Times New Roman" panose="02020603050405020304" pitchFamily="18" charset="0"/>
                <a:ea typeface="Calibri" panose="020F0502020204030204" pitchFamily="34" charset="0"/>
              </a:rPr>
              <a:t/>
            </a:r>
            <a:br>
              <a:rPr lang="nl-NL" dirty="0">
                <a:latin typeface="Times New Roman" panose="02020603050405020304" pitchFamily="18" charset="0"/>
                <a:ea typeface="Calibri" panose="020F0502020204030204" pitchFamily="34" charset="0"/>
              </a:rPr>
            </a:br>
            <a:endParaRPr lang="nl-NL" dirty="0"/>
          </a:p>
        </p:txBody>
      </p:sp>
    </p:spTree>
    <p:extLst>
      <p:ext uri="{BB962C8B-B14F-4D97-AF65-F5344CB8AC3E}">
        <p14:creationId xmlns:p14="http://schemas.microsoft.com/office/powerpoint/2010/main" val="1914462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720762"/>
            <a:ext cx="9144000" cy="1624405"/>
          </a:xfrm>
        </p:spPr>
        <p:txBody>
          <a:bodyPr>
            <a:normAutofit fontScale="90000"/>
          </a:bodyPr>
          <a:lstStyle/>
          <a:p>
            <a:r>
              <a:rPr lang="nl-NL" dirty="0" smtClean="0">
                <a:solidFill>
                  <a:schemeClr val="accent6">
                    <a:lumMod val="50000"/>
                  </a:schemeClr>
                </a:solidFill>
              </a:rPr>
              <a:t>Kernkerkenraad, lokale kerkenraad en locatieraad</a:t>
            </a:r>
            <a:endParaRPr lang="nl-NL" dirty="0">
              <a:solidFill>
                <a:schemeClr val="accent6">
                  <a:lumMod val="50000"/>
                </a:schemeClr>
              </a:solidFill>
            </a:endParaRPr>
          </a:p>
        </p:txBody>
      </p:sp>
      <p:sp>
        <p:nvSpPr>
          <p:cNvPr id="3" name="Ondertitel 2"/>
          <p:cNvSpPr>
            <a:spLocks noGrp="1"/>
          </p:cNvSpPr>
          <p:nvPr>
            <p:ph type="subTitle" idx="1"/>
          </p:nvPr>
        </p:nvSpPr>
        <p:spPr>
          <a:xfrm>
            <a:off x="1524000" y="4572000"/>
            <a:ext cx="9144000" cy="685800"/>
          </a:xfrm>
        </p:spPr>
        <p:txBody>
          <a:bodyPr>
            <a:normAutofit/>
          </a:bodyPr>
          <a:lstStyle/>
          <a:p>
            <a:r>
              <a:rPr lang="nl-NL" dirty="0" smtClean="0"/>
              <a:t>Samenwerking als sleutel voor de toekomst in Kop van Overijssel</a:t>
            </a:r>
            <a:endParaRPr lang="nl-NL" dirty="0"/>
          </a:p>
        </p:txBody>
      </p:sp>
      <p:pic>
        <p:nvPicPr>
          <p:cNvPr id="10" name="Tijdelijke aanduiding voor inhoud 4"/>
          <p:cNvPicPr>
            <a:picLocks noChangeAspect="1"/>
          </p:cNvPicPr>
          <p:nvPr/>
        </p:nvPicPr>
        <p:blipFill>
          <a:blip r:embed="rId2"/>
          <a:stretch>
            <a:fillRect/>
          </a:stretch>
        </p:blipFill>
        <p:spPr>
          <a:xfrm>
            <a:off x="4197383" y="4914900"/>
            <a:ext cx="3109229" cy="1627773"/>
          </a:xfrm>
          <a:prstGeom prst="rect">
            <a:avLst/>
          </a:prstGeom>
        </p:spPr>
      </p:pic>
    </p:spTree>
    <p:extLst>
      <p:ext uri="{BB962C8B-B14F-4D97-AF65-F5344CB8AC3E}">
        <p14:creationId xmlns:p14="http://schemas.microsoft.com/office/powerpoint/2010/main" val="2124907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855233"/>
          </a:xfrm>
        </p:spPr>
        <p:txBody>
          <a:bodyPr/>
          <a:lstStyle/>
          <a:p>
            <a:r>
              <a:rPr lang="nl-NL" b="1" dirty="0" smtClean="0">
                <a:solidFill>
                  <a:schemeClr val="accent6">
                    <a:lumMod val="75000"/>
                  </a:schemeClr>
                </a:solidFill>
              </a:rPr>
              <a:t>Aanleiding</a:t>
            </a:r>
            <a:endParaRPr lang="nl-NL" b="1" dirty="0">
              <a:solidFill>
                <a:schemeClr val="accent6">
                  <a:lumMod val="75000"/>
                </a:schemeClr>
              </a:solidFill>
            </a:endParaRPr>
          </a:p>
        </p:txBody>
      </p:sp>
      <p:sp>
        <p:nvSpPr>
          <p:cNvPr id="4" name="Tijdelijke aanduiding voor tekst 3"/>
          <p:cNvSpPr>
            <a:spLocks noGrp="1"/>
          </p:cNvSpPr>
          <p:nvPr>
            <p:ph type="body" sz="half" idx="2"/>
          </p:nvPr>
        </p:nvSpPr>
        <p:spPr>
          <a:xfrm>
            <a:off x="139850" y="1796527"/>
            <a:ext cx="4632176" cy="4744122"/>
          </a:xfrm>
        </p:spPr>
        <p:txBody>
          <a:bodyPr>
            <a:normAutofit/>
          </a:bodyPr>
          <a:lstStyle/>
          <a:p>
            <a:r>
              <a:rPr lang="nl-NL" sz="2400" dirty="0" smtClean="0"/>
              <a:t>* Minimum ambtsdragers </a:t>
            </a:r>
            <a:br>
              <a:rPr lang="nl-NL" sz="2400" dirty="0" smtClean="0"/>
            </a:br>
            <a:r>
              <a:rPr lang="nl-NL" sz="2400" dirty="0" smtClean="0"/>
              <a:t/>
            </a:r>
            <a:br>
              <a:rPr lang="nl-NL" sz="2400" dirty="0" smtClean="0"/>
            </a:br>
            <a:r>
              <a:rPr lang="nl-NL" sz="2400" dirty="0" smtClean="0"/>
              <a:t>* Kerntaken onder druk</a:t>
            </a:r>
            <a:br>
              <a:rPr lang="nl-NL" sz="2400" dirty="0" smtClean="0"/>
            </a:br>
            <a:r>
              <a:rPr lang="nl-NL" sz="2400" dirty="0" smtClean="0"/>
              <a:t/>
            </a:r>
            <a:br>
              <a:rPr lang="nl-NL" sz="2400" dirty="0" smtClean="0"/>
            </a:br>
            <a:r>
              <a:rPr lang="nl-NL" sz="2400" dirty="0" smtClean="0"/>
              <a:t>* Samen een pastor</a:t>
            </a:r>
            <a:br>
              <a:rPr lang="nl-NL" sz="2400" dirty="0" smtClean="0"/>
            </a:br>
            <a:r>
              <a:rPr lang="nl-NL" sz="2400" dirty="0" smtClean="0"/>
              <a:t/>
            </a:r>
            <a:br>
              <a:rPr lang="nl-NL" sz="2400" dirty="0" smtClean="0"/>
            </a:br>
            <a:r>
              <a:rPr lang="nl-NL" sz="2400" dirty="0" smtClean="0"/>
              <a:t>* Reguliere vieringen </a:t>
            </a:r>
            <a:br>
              <a:rPr lang="nl-NL" sz="2400" dirty="0" smtClean="0"/>
            </a:br>
            <a:r>
              <a:rPr lang="nl-NL" sz="2400" dirty="0" smtClean="0"/>
              <a:t/>
            </a:r>
            <a:br>
              <a:rPr lang="nl-NL" sz="2400" dirty="0" smtClean="0"/>
            </a:br>
            <a:r>
              <a:rPr lang="nl-NL" sz="2400" dirty="0" smtClean="0"/>
              <a:t>* Ongelijktijdige timing </a:t>
            </a:r>
            <a:br>
              <a:rPr lang="nl-NL" sz="2400" dirty="0" smtClean="0"/>
            </a:br>
            <a:r>
              <a:rPr lang="nl-NL" sz="2400" dirty="0" smtClean="0"/>
              <a:t/>
            </a:r>
            <a:br>
              <a:rPr lang="nl-NL" sz="2400" dirty="0" smtClean="0"/>
            </a:br>
            <a:r>
              <a:rPr lang="nl-NL" dirty="0" smtClean="0"/>
              <a:t/>
            </a:r>
            <a:br>
              <a:rPr lang="nl-NL" dirty="0" smtClean="0"/>
            </a:br>
            <a:r>
              <a:rPr lang="nl-NL" dirty="0" smtClean="0"/>
              <a:t/>
            </a:r>
            <a:br>
              <a:rPr lang="nl-NL" dirty="0" smtClean="0"/>
            </a:br>
            <a:endParaRPr lang="nl-NL" dirty="0"/>
          </a:p>
        </p:txBody>
      </p:sp>
      <p:pic>
        <p:nvPicPr>
          <p:cNvPr id="12" name="Tijdelijke aanduiding voor inhoud 4"/>
          <p:cNvPicPr>
            <a:picLocks noChangeAspect="1"/>
          </p:cNvPicPr>
          <p:nvPr/>
        </p:nvPicPr>
        <p:blipFill>
          <a:blip r:embed="rId2"/>
          <a:stretch>
            <a:fillRect/>
          </a:stretch>
        </p:blipFill>
        <p:spPr>
          <a:xfrm>
            <a:off x="539783" y="5055101"/>
            <a:ext cx="3109229" cy="1627773"/>
          </a:xfrm>
          <a:prstGeom prst="rect">
            <a:avLst/>
          </a:prstGeom>
        </p:spPr>
      </p:pic>
      <p:pic>
        <p:nvPicPr>
          <p:cNvPr id="13" name="Tijdelijke aanduiding voor inhoud 1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50868" y="1285610"/>
            <a:ext cx="8041119" cy="5572390"/>
          </a:xfrm>
        </p:spPr>
      </p:pic>
    </p:spTree>
    <p:extLst>
      <p:ext uri="{BB962C8B-B14F-4D97-AF65-F5344CB8AC3E}">
        <p14:creationId xmlns:p14="http://schemas.microsoft.com/office/powerpoint/2010/main" val="1433051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51878" y="250994"/>
            <a:ext cx="9144000" cy="996893"/>
          </a:xfrm>
        </p:spPr>
        <p:txBody>
          <a:bodyPr/>
          <a:lstStyle/>
          <a:p>
            <a:pPr algn="l"/>
            <a:r>
              <a:rPr lang="nl-NL" dirty="0" smtClean="0"/>
              <a:t>          </a:t>
            </a:r>
            <a:r>
              <a:rPr lang="nl-NL" dirty="0" smtClean="0">
                <a:solidFill>
                  <a:schemeClr val="accent6">
                    <a:lumMod val="75000"/>
                  </a:schemeClr>
                </a:solidFill>
              </a:rPr>
              <a:t>Tot nu toe</a:t>
            </a:r>
            <a:endParaRPr lang="nl-NL" dirty="0">
              <a:solidFill>
                <a:schemeClr val="accent6">
                  <a:lumMod val="75000"/>
                </a:schemeClr>
              </a:solidFill>
            </a:endParaRPr>
          </a:p>
        </p:txBody>
      </p:sp>
      <p:sp>
        <p:nvSpPr>
          <p:cNvPr id="3" name="Ondertitel 2"/>
          <p:cNvSpPr>
            <a:spLocks noGrp="1"/>
          </p:cNvSpPr>
          <p:nvPr>
            <p:ph type="subTitle" idx="1"/>
          </p:nvPr>
        </p:nvSpPr>
        <p:spPr>
          <a:xfrm>
            <a:off x="1011219" y="1506071"/>
            <a:ext cx="9656781" cy="3937298"/>
          </a:xfrm>
        </p:spPr>
        <p:txBody>
          <a:bodyPr>
            <a:noAutofit/>
          </a:bodyPr>
          <a:lstStyle/>
          <a:p>
            <a:pPr algn="l"/>
            <a:r>
              <a:rPr lang="nl-NL" dirty="0" smtClean="0"/>
              <a:t>2018: Brede ontmoeting in Steenwijkerwold (Betsy Nobel)</a:t>
            </a:r>
            <a:br>
              <a:rPr lang="nl-NL" dirty="0" smtClean="0"/>
            </a:br>
            <a:r>
              <a:rPr lang="nl-NL" dirty="0" smtClean="0"/>
              <a:t/>
            </a:r>
            <a:br>
              <a:rPr lang="nl-NL" dirty="0" smtClean="0"/>
            </a:br>
            <a:r>
              <a:rPr lang="nl-NL" dirty="0" smtClean="0"/>
              <a:t>2020: Tweede brede ontmoeting in Willemsoord (Dick Wolters)</a:t>
            </a:r>
            <a:br>
              <a:rPr lang="nl-NL" dirty="0" smtClean="0"/>
            </a:br>
            <a:r>
              <a:rPr lang="nl-NL" dirty="0" smtClean="0"/>
              <a:t/>
            </a:r>
            <a:br>
              <a:rPr lang="nl-NL" dirty="0" smtClean="0"/>
            </a:br>
            <a:r>
              <a:rPr lang="nl-NL" dirty="0" smtClean="0"/>
              <a:t>2020: Derde ringontmoeting in Oldemarkt (gebed / Esther Pierik)</a:t>
            </a:r>
            <a:br>
              <a:rPr lang="nl-NL" dirty="0" smtClean="0"/>
            </a:br>
            <a:r>
              <a:rPr lang="nl-NL" dirty="0" smtClean="0"/>
              <a:t/>
            </a:r>
            <a:br>
              <a:rPr lang="nl-NL" dirty="0" smtClean="0"/>
            </a:br>
            <a:r>
              <a:rPr lang="nl-NL" dirty="0" smtClean="0"/>
              <a:t>11-01-2023: Smallere ontmoeting Steenwijkerwold</a:t>
            </a:r>
            <a:br>
              <a:rPr lang="nl-NL" dirty="0" smtClean="0"/>
            </a:br>
            <a:r>
              <a:rPr lang="nl-NL" dirty="0" smtClean="0"/>
              <a:t> </a:t>
            </a:r>
            <a:br>
              <a:rPr lang="nl-NL" dirty="0" smtClean="0"/>
            </a:br>
            <a:r>
              <a:rPr lang="nl-NL" dirty="0" smtClean="0"/>
              <a:t>22-03-2023: Smallere ontmoeting Willemsoord </a:t>
            </a:r>
            <a:br>
              <a:rPr lang="nl-NL" dirty="0" smtClean="0"/>
            </a:br>
            <a:r>
              <a:rPr lang="nl-NL" dirty="0" smtClean="0"/>
              <a:t/>
            </a:r>
            <a:br>
              <a:rPr lang="nl-NL" dirty="0" smtClean="0"/>
            </a:br>
            <a:r>
              <a:rPr lang="nl-NL" dirty="0" smtClean="0"/>
              <a:t>13-08-2023: De vijf: verkenning</a:t>
            </a:r>
            <a:br>
              <a:rPr lang="nl-NL" dirty="0" smtClean="0"/>
            </a:br>
            <a:r>
              <a:rPr lang="nl-NL" dirty="0" smtClean="0"/>
              <a:t/>
            </a:r>
            <a:br>
              <a:rPr lang="nl-NL" dirty="0" smtClean="0"/>
            </a:br>
            <a:r>
              <a:rPr lang="nl-NL" dirty="0" smtClean="0"/>
              <a:t>28-11-2023: De vijf: breder kennismaken</a:t>
            </a:r>
            <a:br>
              <a:rPr lang="nl-NL" dirty="0" smtClean="0"/>
            </a:br>
            <a:endParaRPr lang="nl-NL" dirty="0"/>
          </a:p>
        </p:txBody>
      </p:sp>
      <p:pic>
        <p:nvPicPr>
          <p:cNvPr id="18" name="Tijdelijke aanduiding voor inhoud 4"/>
          <p:cNvPicPr>
            <a:picLocks noChangeAspect="1"/>
          </p:cNvPicPr>
          <p:nvPr/>
        </p:nvPicPr>
        <p:blipFill>
          <a:blip r:embed="rId2"/>
          <a:stretch>
            <a:fillRect/>
          </a:stretch>
        </p:blipFill>
        <p:spPr>
          <a:xfrm>
            <a:off x="8371351" y="4887666"/>
            <a:ext cx="3109229" cy="1627773"/>
          </a:xfrm>
          <a:prstGeom prst="rect">
            <a:avLst/>
          </a:prstGeom>
        </p:spPr>
      </p:pic>
    </p:spTree>
    <p:extLst>
      <p:ext uri="{BB962C8B-B14F-4D97-AF65-F5344CB8AC3E}">
        <p14:creationId xmlns:p14="http://schemas.microsoft.com/office/powerpoint/2010/main" val="3392179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167205"/>
          </a:xfrm>
        </p:spPr>
        <p:txBody>
          <a:bodyPr/>
          <a:lstStyle/>
          <a:p>
            <a:r>
              <a:rPr lang="nl-NL" dirty="0" smtClean="0">
                <a:solidFill>
                  <a:schemeClr val="accent6">
                    <a:lumMod val="75000"/>
                  </a:schemeClr>
                </a:solidFill>
              </a:rPr>
              <a:t>Doelstellingen termijn</a:t>
            </a:r>
            <a:endParaRPr lang="nl-NL" dirty="0">
              <a:solidFill>
                <a:schemeClr val="accent6">
                  <a:lumMod val="75000"/>
                </a:schemeClr>
              </a:solidFill>
            </a:endParaRPr>
          </a:p>
        </p:txBody>
      </p:sp>
      <p:pic>
        <p:nvPicPr>
          <p:cNvPr id="5" name="Tijdelijke aanduiding voor inhoud 4"/>
          <p:cNvPicPr>
            <a:picLocks noGrp="1" noChangeAspect="1"/>
          </p:cNvPicPr>
          <p:nvPr>
            <p:ph idx="1"/>
          </p:nvPr>
        </p:nvPicPr>
        <p:blipFill>
          <a:blip r:embed="rId2"/>
          <a:stretch>
            <a:fillRect/>
          </a:stretch>
        </p:blipFill>
        <p:spPr>
          <a:xfrm>
            <a:off x="539783" y="5055101"/>
            <a:ext cx="3109229" cy="1627773"/>
          </a:xfrm>
          <a:prstGeom prst="rect">
            <a:avLst/>
          </a:prstGeom>
        </p:spPr>
      </p:pic>
      <p:sp>
        <p:nvSpPr>
          <p:cNvPr id="4" name="Tijdelijke aanduiding voor tekst 3"/>
          <p:cNvSpPr>
            <a:spLocks noGrp="1"/>
          </p:cNvSpPr>
          <p:nvPr>
            <p:ph type="body" sz="half" idx="2"/>
          </p:nvPr>
        </p:nvSpPr>
        <p:spPr>
          <a:xfrm>
            <a:off x="118334" y="2057400"/>
            <a:ext cx="4653691" cy="3811588"/>
          </a:xfrm>
        </p:spPr>
        <p:txBody>
          <a:bodyPr/>
          <a:lstStyle/>
          <a:p>
            <a:r>
              <a:rPr lang="nl-NL" dirty="0" smtClean="0"/>
              <a:t/>
            </a:r>
            <a:br>
              <a:rPr lang="nl-NL" dirty="0" smtClean="0"/>
            </a:br>
            <a:r>
              <a:rPr lang="nl-NL" sz="2400" dirty="0" smtClean="0"/>
              <a:t>* Gemeente in woonkern</a:t>
            </a:r>
            <a:br>
              <a:rPr lang="nl-NL" sz="2400" dirty="0" smtClean="0"/>
            </a:br>
            <a:r>
              <a:rPr lang="nl-NL" sz="2400" dirty="0" smtClean="0"/>
              <a:t/>
            </a:r>
            <a:br>
              <a:rPr lang="nl-NL" sz="2400" dirty="0" smtClean="0"/>
            </a:br>
            <a:r>
              <a:rPr lang="nl-NL" sz="2400" dirty="0" smtClean="0"/>
              <a:t>* Kerkgebouw in woonkern</a:t>
            </a:r>
            <a:br>
              <a:rPr lang="nl-NL" sz="2400" dirty="0" smtClean="0"/>
            </a:br>
            <a:r>
              <a:rPr lang="nl-NL" sz="2400" dirty="0" smtClean="0"/>
              <a:t/>
            </a:r>
            <a:br>
              <a:rPr lang="nl-NL" sz="2400" dirty="0" smtClean="0"/>
            </a:br>
            <a:r>
              <a:rPr lang="nl-NL" sz="2400" dirty="0" smtClean="0"/>
              <a:t>* Ondersteuning betaalde pastor</a:t>
            </a:r>
            <a:br>
              <a:rPr lang="nl-NL" sz="2400" dirty="0" smtClean="0"/>
            </a:br>
            <a:r>
              <a:rPr lang="nl-NL" sz="2400" dirty="0" smtClean="0"/>
              <a:t/>
            </a:r>
            <a:br>
              <a:rPr lang="nl-NL" sz="2400" dirty="0" smtClean="0"/>
            </a:br>
            <a:r>
              <a:rPr lang="nl-NL" sz="2400" dirty="0" smtClean="0"/>
              <a:t>* </a:t>
            </a:r>
            <a:r>
              <a:rPr lang="nl-NL" sz="2400" dirty="0" err="1" smtClean="0"/>
              <a:t>Ontzorging</a:t>
            </a:r>
            <a:r>
              <a:rPr lang="nl-NL" sz="2400" dirty="0" smtClean="0"/>
              <a:t> van formaliteiten </a:t>
            </a:r>
            <a:endParaRPr lang="nl-NL" sz="2400"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5212" y="1213662"/>
            <a:ext cx="7135906" cy="4775853"/>
          </a:xfrm>
          <a:prstGeom prst="rect">
            <a:avLst/>
          </a:prstGeom>
        </p:spPr>
      </p:pic>
    </p:spTree>
    <p:extLst>
      <p:ext uri="{BB962C8B-B14F-4D97-AF65-F5344CB8AC3E}">
        <p14:creationId xmlns:p14="http://schemas.microsoft.com/office/powerpoint/2010/main" val="4090401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898264"/>
          </a:xfrm>
        </p:spPr>
        <p:txBody>
          <a:bodyPr/>
          <a:lstStyle/>
          <a:p>
            <a:r>
              <a:rPr lang="nl-NL" b="1" dirty="0" smtClean="0">
                <a:solidFill>
                  <a:schemeClr val="accent6">
                    <a:lumMod val="75000"/>
                  </a:schemeClr>
                </a:solidFill>
              </a:rPr>
              <a:t>Andere regio’s</a:t>
            </a:r>
            <a:endParaRPr lang="nl-NL" b="1" dirty="0">
              <a:solidFill>
                <a:schemeClr val="accent6">
                  <a:lumMod val="75000"/>
                </a:schemeClr>
              </a:solidFill>
            </a:endParaRPr>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77062" y="796529"/>
            <a:ext cx="6714937" cy="5860216"/>
          </a:xfrm>
        </p:spPr>
      </p:pic>
      <p:sp>
        <p:nvSpPr>
          <p:cNvPr id="4" name="Tijdelijke aanduiding voor tekst 3"/>
          <p:cNvSpPr>
            <a:spLocks noGrp="1"/>
          </p:cNvSpPr>
          <p:nvPr>
            <p:ph type="body" sz="half" idx="2"/>
          </p:nvPr>
        </p:nvSpPr>
        <p:spPr>
          <a:xfrm>
            <a:off x="139850" y="1820843"/>
            <a:ext cx="4513842" cy="4666018"/>
          </a:xfrm>
        </p:spPr>
        <p:txBody>
          <a:bodyPr>
            <a:normAutofit/>
          </a:bodyPr>
          <a:lstStyle/>
          <a:p>
            <a:r>
              <a:rPr lang="nl-NL" sz="2000" dirty="0" smtClean="0"/>
              <a:t>* Rapporten Fryslân, Gelderland </a:t>
            </a:r>
            <a:r>
              <a:rPr lang="nl-NL" sz="2000" dirty="0" err="1" smtClean="0"/>
              <a:t>Zuid-Oost</a:t>
            </a:r>
            <a:r>
              <a:rPr lang="nl-NL" sz="2000" dirty="0" smtClean="0"/>
              <a:t>, Noord-Holland, Delta. </a:t>
            </a:r>
            <a:br>
              <a:rPr lang="nl-NL" sz="2000" dirty="0" smtClean="0"/>
            </a:br>
            <a:r>
              <a:rPr lang="nl-NL" sz="2000" dirty="0" smtClean="0"/>
              <a:t/>
            </a:r>
            <a:br>
              <a:rPr lang="nl-NL" sz="2000" dirty="0" smtClean="0"/>
            </a:br>
            <a:r>
              <a:rPr lang="nl-NL" sz="2000" dirty="0" smtClean="0"/>
              <a:t>* Synode: ‘Lichter op pad’</a:t>
            </a:r>
            <a:br>
              <a:rPr lang="nl-NL" sz="2000" dirty="0" smtClean="0"/>
            </a:br>
            <a:r>
              <a:rPr lang="nl-NL" sz="2000" dirty="0" smtClean="0"/>
              <a:t/>
            </a:r>
            <a:br>
              <a:rPr lang="nl-NL" sz="2000" dirty="0" smtClean="0"/>
            </a:br>
            <a:r>
              <a:rPr lang="nl-NL" sz="2000" dirty="0" smtClean="0"/>
              <a:t>* Groningen-Drenthe: regiopredikant; constructie Emmen-Odoorn </a:t>
            </a:r>
            <a:br>
              <a:rPr lang="nl-NL" sz="2000" dirty="0" smtClean="0"/>
            </a:br>
            <a:r>
              <a:rPr lang="nl-NL" sz="2000" dirty="0" smtClean="0"/>
              <a:t/>
            </a:r>
            <a:br>
              <a:rPr lang="nl-NL" sz="2000" dirty="0" smtClean="0"/>
            </a:br>
            <a:r>
              <a:rPr lang="nl-NL" sz="2000" dirty="0" smtClean="0"/>
              <a:t>* Brabant-Limburg-Wallonië: regiokwartiermaker Peel</a:t>
            </a:r>
            <a:br>
              <a:rPr lang="nl-NL" sz="2000" dirty="0" smtClean="0"/>
            </a:br>
            <a:r>
              <a:rPr lang="nl-NL" sz="2000" dirty="0" smtClean="0"/>
              <a:t/>
            </a:r>
            <a:br>
              <a:rPr lang="nl-NL" sz="2000" dirty="0" smtClean="0"/>
            </a:br>
            <a:r>
              <a:rPr lang="nl-NL" sz="2000" dirty="0" smtClean="0"/>
              <a:t>* Vanaf 1-1-2024: classicale werkgroepen (voorhoede drie classes)</a:t>
            </a:r>
            <a:endParaRPr lang="nl-NL" sz="2000" dirty="0"/>
          </a:p>
        </p:txBody>
      </p:sp>
      <p:pic>
        <p:nvPicPr>
          <p:cNvPr id="5" name="Afbeelding 4"/>
          <p:cNvPicPr>
            <a:picLocks noChangeAspect="1"/>
          </p:cNvPicPr>
          <p:nvPr/>
        </p:nvPicPr>
        <p:blipFill>
          <a:blip r:embed="rId3"/>
          <a:stretch>
            <a:fillRect/>
          </a:stretch>
        </p:blipFill>
        <p:spPr>
          <a:xfrm>
            <a:off x="4040781" y="0"/>
            <a:ext cx="3109229" cy="1627773"/>
          </a:xfrm>
          <a:prstGeom prst="rect">
            <a:avLst/>
          </a:prstGeom>
        </p:spPr>
      </p:pic>
    </p:spTree>
    <p:extLst>
      <p:ext uri="{BB962C8B-B14F-4D97-AF65-F5344CB8AC3E}">
        <p14:creationId xmlns:p14="http://schemas.microsoft.com/office/powerpoint/2010/main" val="59529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accent6">
                    <a:lumMod val="75000"/>
                  </a:schemeClr>
                </a:solidFill>
              </a:rPr>
              <a:t>Twee opties</a:t>
            </a:r>
            <a:endParaRPr lang="nl-NL" b="1" dirty="0">
              <a:solidFill>
                <a:schemeClr val="accent6">
                  <a:lumMod val="75000"/>
                </a:schemeClr>
              </a:solidFill>
            </a:endParaRPr>
          </a:p>
        </p:txBody>
      </p:sp>
      <p:sp>
        <p:nvSpPr>
          <p:cNvPr id="3" name="Tijdelijke aanduiding voor inhoud 2"/>
          <p:cNvSpPr>
            <a:spLocks noGrp="1"/>
          </p:cNvSpPr>
          <p:nvPr>
            <p:ph sz="half" idx="1"/>
          </p:nvPr>
        </p:nvSpPr>
        <p:spPr/>
        <p:txBody>
          <a:bodyPr/>
          <a:lstStyle/>
          <a:p>
            <a:r>
              <a:rPr lang="nl-NL" dirty="0" smtClean="0">
                <a:solidFill>
                  <a:srgbClr val="002060"/>
                </a:solidFill>
              </a:rPr>
              <a:t>Koude sanering</a:t>
            </a:r>
            <a:endParaRPr lang="nl-NL" dirty="0">
              <a:solidFill>
                <a:srgbClr val="002060"/>
              </a:solidFill>
            </a:endParaRPr>
          </a:p>
        </p:txBody>
      </p:sp>
      <p:sp>
        <p:nvSpPr>
          <p:cNvPr id="4" name="Tijdelijke aanduiding voor inhoud 3"/>
          <p:cNvSpPr>
            <a:spLocks noGrp="1"/>
          </p:cNvSpPr>
          <p:nvPr>
            <p:ph sz="half" idx="2"/>
          </p:nvPr>
        </p:nvSpPr>
        <p:spPr/>
        <p:txBody>
          <a:bodyPr/>
          <a:lstStyle/>
          <a:p>
            <a:r>
              <a:rPr lang="nl-NL" dirty="0" smtClean="0">
                <a:solidFill>
                  <a:srgbClr val="C00000"/>
                </a:solidFill>
              </a:rPr>
              <a:t>Warme herschikking</a:t>
            </a:r>
            <a:endParaRPr lang="nl-NL" dirty="0">
              <a:solidFill>
                <a:srgbClr val="C00000"/>
              </a:solidFill>
            </a:endParaRPr>
          </a:p>
        </p:txBody>
      </p:sp>
      <p:pic>
        <p:nvPicPr>
          <p:cNvPr id="5" name="Afbeelding 4"/>
          <p:cNvPicPr>
            <a:picLocks noChangeAspect="1"/>
          </p:cNvPicPr>
          <p:nvPr/>
        </p:nvPicPr>
        <p:blipFill>
          <a:blip r:embed="rId2"/>
          <a:stretch>
            <a:fillRect/>
          </a:stretch>
        </p:blipFill>
        <p:spPr>
          <a:xfrm>
            <a:off x="6262608" y="2884054"/>
            <a:ext cx="3109229" cy="1627773"/>
          </a:xfrm>
          <a:prstGeom prst="rect">
            <a:avLst/>
          </a:prstGeom>
        </p:spPr>
      </p:pic>
      <p:pic>
        <p:nvPicPr>
          <p:cNvPr id="6" name="Afbeelding 5"/>
          <p:cNvPicPr>
            <a:picLocks noChangeAspect="1"/>
          </p:cNvPicPr>
          <p:nvPr/>
        </p:nvPicPr>
        <p:blipFill>
          <a:blip r:embed="rId2"/>
          <a:stretch>
            <a:fillRect/>
          </a:stretch>
        </p:blipFill>
        <p:spPr>
          <a:xfrm>
            <a:off x="685800" y="2884054"/>
            <a:ext cx="3109229" cy="1627773"/>
          </a:xfrm>
          <a:prstGeom prst="rect">
            <a:avLst/>
          </a:prstGeom>
        </p:spPr>
      </p:pic>
      <p:sp>
        <p:nvSpPr>
          <p:cNvPr id="7" name="Vermenigvuldigen 6"/>
          <p:cNvSpPr/>
          <p:nvPr/>
        </p:nvSpPr>
        <p:spPr>
          <a:xfrm>
            <a:off x="1194098" y="324074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p:cNvPicPr>
            <a:picLocks noChangeAspect="1"/>
          </p:cNvPicPr>
          <p:nvPr/>
        </p:nvPicPr>
        <p:blipFill>
          <a:blip r:embed="rId3"/>
          <a:stretch>
            <a:fillRect/>
          </a:stretch>
        </p:blipFill>
        <p:spPr>
          <a:xfrm>
            <a:off x="3029684" y="3336235"/>
            <a:ext cx="646232" cy="646232"/>
          </a:xfrm>
          <a:prstGeom prst="rect">
            <a:avLst/>
          </a:prstGeom>
        </p:spPr>
      </p:pic>
      <p:pic>
        <p:nvPicPr>
          <p:cNvPr id="10" name="Afbeelding 9"/>
          <p:cNvPicPr>
            <a:picLocks noChangeAspect="1"/>
          </p:cNvPicPr>
          <p:nvPr/>
        </p:nvPicPr>
        <p:blipFill>
          <a:blip r:embed="rId3"/>
          <a:stretch>
            <a:fillRect/>
          </a:stretch>
        </p:blipFill>
        <p:spPr>
          <a:xfrm>
            <a:off x="2706568" y="3952882"/>
            <a:ext cx="646232" cy="646232"/>
          </a:xfrm>
          <a:prstGeom prst="rect">
            <a:avLst/>
          </a:prstGeom>
        </p:spPr>
      </p:pic>
    </p:spTree>
    <p:extLst>
      <p:ext uri="{BB962C8B-B14F-4D97-AF65-F5344CB8AC3E}">
        <p14:creationId xmlns:p14="http://schemas.microsoft.com/office/powerpoint/2010/main" val="3340204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TotalTime>
  <Words>138</Words>
  <Application>Microsoft Office PowerPoint</Application>
  <PresentationFormat>Breedbeeld</PresentationFormat>
  <Paragraphs>43</Paragraphs>
  <Slides>22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Calibri Light</vt:lpstr>
      <vt:lpstr>Times New Roman</vt:lpstr>
      <vt:lpstr>Kantoorthema</vt:lpstr>
      <vt:lpstr>PowerPoint-presentatie</vt:lpstr>
      <vt:lpstr>Programma</vt:lpstr>
      <vt:lpstr>PowerPoint-presentatie</vt:lpstr>
      <vt:lpstr>Kernkerkenraad, lokale kerkenraad en locatieraad</vt:lpstr>
      <vt:lpstr>Aanleiding</vt:lpstr>
      <vt:lpstr>          Tot nu toe</vt:lpstr>
      <vt:lpstr>Doelstellingen termijn</vt:lpstr>
      <vt:lpstr>Andere regio’s</vt:lpstr>
      <vt:lpstr>Twee opties</vt:lpstr>
      <vt:lpstr>Koude sanering</vt:lpstr>
      <vt:lpstr>Warme herschikking </vt:lpstr>
      <vt:lpstr>Lange termijn</vt:lpstr>
      <vt:lpstr>Hoe vul je geledingen?</vt:lpstr>
      <vt:lpstr>Regeling</vt:lpstr>
      <vt:lpstr>Wat doet kernkerkenraad? </vt:lpstr>
      <vt:lpstr>Wat merk je er van? </vt:lpstr>
      <vt:lpstr>PowerPoint-presentatie</vt:lpstr>
      <vt:lpstr>Wat blijft plaatselijk?</vt:lpstr>
      <vt:lpstr>Welke gemeenten? </vt:lpstr>
      <vt:lpstr>Fragment tekst (voorbeeld)</vt:lpstr>
      <vt:lpstr>Route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Klaas van der Kamp</dc:creator>
  <cp:lastModifiedBy>Microsoft-account</cp:lastModifiedBy>
  <cp:revision>34</cp:revision>
  <cp:lastPrinted>2024-02-12T22:26:45Z</cp:lastPrinted>
  <dcterms:created xsi:type="dcterms:W3CDTF">2023-08-27T19:00:11Z</dcterms:created>
  <dcterms:modified xsi:type="dcterms:W3CDTF">2024-02-13T14:10:19Z</dcterms:modified>
</cp:coreProperties>
</file>