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4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ACE1-CE84-453F-90FF-97A23B95BE56}" type="datetimeFigureOut">
              <a:rPr lang="nl-NL" smtClean="0"/>
              <a:t>29-8-2025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A1C2-D413-48F5-9C00-2ED02D5B3C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8862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ACE1-CE84-453F-90FF-97A23B95BE56}" type="datetimeFigureOut">
              <a:rPr lang="nl-NL" smtClean="0"/>
              <a:t>29-8-2025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A1C2-D413-48F5-9C00-2ED02D5B3C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314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ACE1-CE84-453F-90FF-97A23B95BE56}" type="datetimeFigureOut">
              <a:rPr lang="nl-NL" smtClean="0"/>
              <a:t>29-8-2025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A1C2-D413-48F5-9C00-2ED02D5B3C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8418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ACE1-CE84-453F-90FF-97A23B95BE56}" type="datetimeFigureOut">
              <a:rPr lang="nl-NL" smtClean="0"/>
              <a:t>29-8-2025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A1C2-D413-48F5-9C00-2ED02D5B3C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9907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ACE1-CE84-453F-90FF-97A23B95BE56}" type="datetimeFigureOut">
              <a:rPr lang="nl-NL" smtClean="0"/>
              <a:t>29-8-2025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A1C2-D413-48F5-9C00-2ED02D5B3C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8777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ACE1-CE84-453F-90FF-97A23B95BE56}" type="datetimeFigureOut">
              <a:rPr lang="nl-NL" smtClean="0"/>
              <a:t>29-8-2025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A1C2-D413-48F5-9C00-2ED02D5B3C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025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ACE1-CE84-453F-90FF-97A23B95BE56}" type="datetimeFigureOut">
              <a:rPr lang="nl-NL" smtClean="0"/>
              <a:t>29-8-2025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A1C2-D413-48F5-9C00-2ED02D5B3C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389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ACE1-CE84-453F-90FF-97A23B95BE56}" type="datetimeFigureOut">
              <a:rPr lang="nl-NL" smtClean="0"/>
              <a:t>29-8-2025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A1C2-D413-48F5-9C00-2ED02D5B3C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5737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ACE1-CE84-453F-90FF-97A23B95BE56}" type="datetimeFigureOut">
              <a:rPr lang="nl-NL" smtClean="0"/>
              <a:t>29-8-2025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A1C2-D413-48F5-9C00-2ED02D5B3C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566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ACE1-CE84-453F-90FF-97A23B95BE56}" type="datetimeFigureOut">
              <a:rPr lang="nl-NL" smtClean="0"/>
              <a:t>29-8-2025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A1C2-D413-48F5-9C00-2ED02D5B3C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4726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ACE1-CE84-453F-90FF-97A23B95BE56}" type="datetimeFigureOut">
              <a:rPr lang="nl-NL" smtClean="0"/>
              <a:t>29-8-2025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A1C2-D413-48F5-9C00-2ED02D5B3C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4028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7ACE1-CE84-453F-90FF-97A23B95BE56}" type="datetimeFigureOut">
              <a:rPr lang="nl-NL" smtClean="0"/>
              <a:t>29-8-2025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1A1C2-D413-48F5-9C00-2ED02D5B3C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7452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NL" dirty="0" smtClean="0"/>
              <a:t>1. </a:t>
            </a:r>
            <a:r>
              <a:rPr lang="nl-NL" dirty="0" err="1" smtClean="0"/>
              <a:t>Secularization</a:t>
            </a:r>
            <a:r>
              <a:rPr lang="nl-NL" dirty="0" smtClean="0"/>
              <a:t> as partner</a:t>
            </a:r>
            <a:br>
              <a:rPr lang="nl-NL" dirty="0" smtClean="0"/>
            </a:br>
            <a:r>
              <a:rPr lang="nl-NL" dirty="0" smtClean="0"/>
              <a:t>2. </a:t>
            </a:r>
            <a:r>
              <a:rPr lang="nl-NL" dirty="0" err="1" smtClean="0"/>
              <a:t>Transition</a:t>
            </a:r>
            <a:r>
              <a:rPr lang="nl-NL" dirty="0" smtClean="0"/>
              <a:t> </a:t>
            </a:r>
            <a:r>
              <a:rPr lang="nl-NL" dirty="0" err="1" smtClean="0"/>
              <a:t>lines</a:t>
            </a:r>
            <a:r>
              <a:rPr lang="nl-NL" dirty="0" smtClean="0"/>
              <a:t> in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Bible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3. </a:t>
            </a:r>
            <a:r>
              <a:rPr lang="nl-NL" dirty="0" err="1" smtClean="0"/>
              <a:t>Strategy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church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21982" y="3252944"/>
            <a:ext cx="3348035" cy="386207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7037" y="3509963"/>
            <a:ext cx="4164963" cy="334699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509963"/>
            <a:ext cx="4163400" cy="3346994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36"/>
            <a:ext cx="4163399" cy="112132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3706" y="0"/>
            <a:ext cx="3865199" cy="1121761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8905" y="0"/>
            <a:ext cx="4233095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3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93868"/>
          </a:xfrm>
        </p:spPr>
        <p:txBody>
          <a:bodyPr>
            <a:noAutofit/>
          </a:bodyPr>
          <a:lstStyle/>
          <a:p>
            <a:r>
              <a:rPr lang="nl-NL" sz="4800" b="1" dirty="0" err="1" smtClean="0">
                <a:solidFill>
                  <a:srgbClr val="FF0000"/>
                </a:solidFill>
              </a:rPr>
              <a:t>Secularization</a:t>
            </a:r>
            <a:r>
              <a:rPr lang="nl-NL" sz="4800" b="1" dirty="0" smtClean="0">
                <a:solidFill>
                  <a:srgbClr val="FF0000"/>
                </a:solidFill>
              </a:rPr>
              <a:t> </a:t>
            </a:r>
            <a:endParaRPr lang="nl-NL" sz="4800" b="1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nl-NL" sz="2800" dirty="0" smtClean="0"/>
              <a:t>Definition: </a:t>
            </a:r>
            <a:r>
              <a:rPr lang="nl-NL" sz="2800" dirty="0" err="1" smtClean="0"/>
              <a:t>Faith</a:t>
            </a:r>
            <a:r>
              <a:rPr lang="nl-NL" sz="2800" dirty="0" smtClean="0"/>
              <a:t> as a personal </a:t>
            </a:r>
            <a:r>
              <a:rPr lang="nl-NL" sz="2800" dirty="0" err="1" smtClean="0"/>
              <a:t>choice</a:t>
            </a:r>
            <a:endParaRPr lang="nl-NL" sz="2800" dirty="0" smtClean="0"/>
          </a:p>
          <a:p>
            <a:endParaRPr lang="nl-NL" sz="2800" dirty="0"/>
          </a:p>
          <a:p>
            <a:r>
              <a:rPr lang="nl-NL" sz="2800" dirty="0" err="1" smtClean="0"/>
              <a:t>By</a:t>
            </a:r>
            <a:r>
              <a:rPr lang="nl-NL" sz="2800" dirty="0" smtClean="0"/>
              <a:t> </a:t>
            </a:r>
            <a:r>
              <a:rPr lang="nl-NL" sz="2800" dirty="0" err="1" smtClean="0"/>
              <a:t>definition</a:t>
            </a:r>
            <a:r>
              <a:rPr lang="nl-NL" sz="2800" dirty="0" smtClean="0"/>
              <a:t> </a:t>
            </a:r>
            <a:r>
              <a:rPr lang="nl-NL" sz="2800" dirty="0" err="1" smtClean="0"/>
              <a:t>not</a:t>
            </a:r>
            <a:r>
              <a:rPr lang="nl-NL" sz="2800" dirty="0" smtClean="0"/>
              <a:t> </a:t>
            </a:r>
            <a:r>
              <a:rPr lang="nl-NL" sz="2800" dirty="0" err="1" smtClean="0"/>
              <a:t>based</a:t>
            </a:r>
            <a:r>
              <a:rPr lang="nl-NL" sz="2800" dirty="0" smtClean="0"/>
              <a:t> on </a:t>
            </a:r>
            <a:r>
              <a:rPr lang="nl-NL" sz="2800" dirty="0" err="1" smtClean="0"/>
              <a:t>authority</a:t>
            </a:r>
            <a:r>
              <a:rPr lang="nl-NL" sz="2800" dirty="0" smtClean="0"/>
              <a:t> of a </a:t>
            </a:r>
            <a:r>
              <a:rPr lang="nl-NL" sz="2800" dirty="0" err="1" smtClean="0"/>
              <a:t>church</a:t>
            </a:r>
            <a:endParaRPr lang="nl-NL" sz="2800" dirty="0" smtClean="0"/>
          </a:p>
          <a:p>
            <a:endParaRPr lang="nl-NL" sz="2800" dirty="0"/>
          </a:p>
          <a:p>
            <a:r>
              <a:rPr lang="nl-NL" sz="2800" dirty="0" err="1" smtClean="0"/>
              <a:t>Enlightenment</a:t>
            </a:r>
            <a:r>
              <a:rPr lang="nl-NL" sz="2800" dirty="0" smtClean="0"/>
              <a:t> </a:t>
            </a:r>
            <a:r>
              <a:rPr lang="nl-NL" sz="2800" dirty="0" err="1" smtClean="0"/>
              <a:t>created</a:t>
            </a:r>
            <a:r>
              <a:rPr lang="nl-NL" sz="2800" dirty="0" smtClean="0"/>
              <a:t> a new </a:t>
            </a:r>
            <a:r>
              <a:rPr lang="nl-NL" sz="2800" dirty="0" err="1" smtClean="0"/>
              <a:t>situation</a:t>
            </a:r>
            <a:r>
              <a:rPr lang="nl-NL" sz="2800" dirty="0" smtClean="0"/>
              <a:t>, </a:t>
            </a:r>
            <a:br>
              <a:rPr lang="nl-NL" sz="2800" dirty="0" smtClean="0"/>
            </a:br>
            <a:r>
              <a:rPr lang="nl-NL" sz="2800" dirty="0" smtClean="0"/>
              <a:t>a </a:t>
            </a:r>
            <a:r>
              <a:rPr lang="nl-NL" sz="2800" dirty="0" err="1" smtClean="0"/>
              <a:t>transition</a:t>
            </a:r>
            <a:endParaRPr lang="nl-NL" sz="2800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10443" y="1504796"/>
            <a:ext cx="6857861" cy="3861996"/>
          </a:xfrm>
        </p:spPr>
      </p:pic>
    </p:spTree>
    <p:extLst>
      <p:ext uri="{BB962C8B-B14F-4D97-AF65-F5344CB8AC3E}">
        <p14:creationId xmlns:p14="http://schemas.microsoft.com/office/powerpoint/2010/main" val="230513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3352" y="1238938"/>
            <a:ext cx="10515600" cy="5619062"/>
          </a:xfrm>
        </p:spPr>
        <p:txBody>
          <a:bodyPr/>
          <a:lstStyle/>
          <a:p>
            <a:r>
              <a:rPr lang="nl-NL" dirty="0" smtClean="0"/>
              <a:t>How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react</a:t>
            </a:r>
            <a:r>
              <a:rPr lang="nl-NL" dirty="0" smtClean="0"/>
              <a:t>: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1. </a:t>
            </a:r>
            <a:r>
              <a:rPr lang="nl-NL" dirty="0" err="1" smtClean="0"/>
              <a:t>Minority</a:t>
            </a:r>
            <a:r>
              <a:rPr lang="nl-NL" dirty="0" smtClean="0"/>
              <a:t> </a:t>
            </a:r>
            <a:r>
              <a:rPr lang="nl-NL" dirty="0" err="1" smtClean="0"/>
              <a:t>churches</a:t>
            </a:r>
            <a:r>
              <a:rPr lang="nl-NL" dirty="0" smtClean="0"/>
              <a:t>: personal </a:t>
            </a:r>
            <a:r>
              <a:rPr lang="nl-NL" dirty="0" err="1" smtClean="0"/>
              <a:t>choices</a:t>
            </a:r>
            <a:r>
              <a:rPr lang="nl-NL" dirty="0" smtClean="0"/>
              <a:t> in </a:t>
            </a:r>
            <a:r>
              <a:rPr lang="nl-NL" dirty="0" err="1" smtClean="0"/>
              <a:t>faith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2. </a:t>
            </a:r>
            <a:r>
              <a:rPr lang="nl-NL" dirty="0" err="1" smtClean="0"/>
              <a:t>Majority</a:t>
            </a:r>
            <a:r>
              <a:rPr lang="nl-NL" dirty="0" smtClean="0"/>
              <a:t> </a:t>
            </a:r>
            <a:r>
              <a:rPr lang="nl-NL" dirty="0" err="1" smtClean="0"/>
              <a:t>churches</a:t>
            </a:r>
            <a:r>
              <a:rPr lang="nl-NL" dirty="0" smtClean="0"/>
              <a:t>: </a:t>
            </a:r>
            <a:r>
              <a:rPr lang="nl-NL" dirty="0" err="1" smtClean="0"/>
              <a:t>transition</a:t>
            </a:r>
            <a:r>
              <a:rPr lang="nl-NL" dirty="0" smtClean="0"/>
              <a:t> is </a:t>
            </a:r>
            <a:r>
              <a:rPr lang="nl-NL" dirty="0" err="1" smtClean="0"/>
              <a:t>hidden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3. Independent </a:t>
            </a:r>
            <a:r>
              <a:rPr lang="nl-NL" dirty="0" err="1" smtClean="0"/>
              <a:t>believers</a:t>
            </a:r>
            <a:r>
              <a:rPr lang="nl-NL" dirty="0" smtClean="0"/>
              <a:t> </a:t>
            </a:r>
            <a:br>
              <a:rPr lang="nl-NL" dirty="0" smtClean="0"/>
            </a:br>
            <a:r>
              <a:rPr lang="nl-NL" dirty="0" smtClean="0"/>
              <a:t>4. Independent anti-</a:t>
            </a:r>
            <a:r>
              <a:rPr lang="nl-NL" dirty="0" err="1" smtClean="0"/>
              <a:t>believers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014" y="0"/>
            <a:ext cx="3173506" cy="1238938"/>
          </a:xfr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4151" y="1343"/>
            <a:ext cx="3187849" cy="123759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175" y="1343"/>
            <a:ext cx="3291839" cy="123759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343"/>
            <a:ext cx="3410174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1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72353"/>
          </a:xfrm>
        </p:spPr>
        <p:txBody>
          <a:bodyPr/>
          <a:lstStyle/>
          <a:p>
            <a:r>
              <a:rPr lang="nl-NL" dirty="0" err="1" smtClean="0">
                <a:solidFill>
                  <a:srgbClr val="C00000"/>
                </a:solidFill>
              </a:rPr>
              <a:t>Transition</a:t>
            </a:r>
            <a:r>
              <a:rPr lang="nl-NL" dirty="0" smtClean="0">
                <a:solidFill>
                  <a:srgbClr val="C00000"/>
                </a:solidFill>
              </a:rPr>
              <a:t> in </a:t>
            </a:r>
            <a:r>
              <a:rPr lang="nl-NL" dirty="0" err="1" smtClean="0">
                <a:solidFill>
                  <a:srgbClr val="C00000"/>
                </a:solidFill>
              </a:rPr>
              <a:t>the</a:t>
            </a:r>
            <a:r>
              <a:rPr lang="nl-NL" dirty="0" smtClean="0">
                <a:solidFill>
                  <a:srgbClr val="C00000"/>
                </a:solidFill>
              </a:rPr>
              <a:t> </a:t>
            </a:r>
            <a:r>
              <a:rPr lang="nl-NL" dirty="0" err="1" smtClean="0">
                <a:solidFill>
                  <a:srgbClr val="C00000"/>
                </a:solidFill>
              </a:rPr>
              <a:t>Bible</a:t>
            </a: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6" name="Tijdelijke aanduiding voor tekst 3"/>
          <p:cNvSpPr txBox="1">
            <a:spLocks/>
          </p:cNvSpPr>
          <p:nvPr/>
        </p:nvSpPr>
        <p:spPr>
          <a:xfrm>
            <a:off x="992187" y="1424492"/>
            <a:ext cx="3932237" cy="5180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AutoNum type="alphaLcPeriod"/>
            </a:pPr>
            <a:r>
              <a:rPr lang="nl-NL" dirty="0" err="1" smtClean="0"/>
              <a:t>Mesopotamia</a:t>
            </a:r>
            <a:r>
              <a:rPr lang="nl-NL" dirty="0" smtClean="0"/>
              <a:t>-Abraham: personal </a:t>
            </a:r>
            <a:r>
              <a:rPr lang="nl-NL" dirty="0" err="1" smtClean="0"/>
              <a:t>faith</a:t>
            </a:r>
            <a:endParaRPr lang="nl-NL" dirty="0" smtClean="0"/>
          </a:p>
          <a:p>
            <a:pPr marL="342900" indent="-342900">
              <a:buFont typeface="Arial" panose="020B0604020202020204" pitchFamily="34" charset="0"/>
              <a:buAutoNum type="alphaLcPeriod"/>
            </a:pPr>
            <a:r>
              <a:rPr lang="nl-NL" dirty="0" err="1" smtClean="0"/>
              <a:t>Patriarchs-Desert</a:t>
            </a:r>
            <a:r>
              <a:rPr lang="nl-NL" dirty="0" smtClean="0"/>
              <a:t> </a:t>
            </a:r>
            <a:r>
              <a:rPr lang="nl-NL" dirty="0" err="1" smtClean="0"/>
              <a:t>people</a:t>
            </a:r>
            <a:r>
              <a:rPr lang="nl-NL" dirty="0" smtClean="0"/>
              <a:t>: </a:t>
            </a:r>
            <a:r>
              <a:rPr lang="nl-NL" dirty="0" err="1" smtClean="0"/>
              <a:t>liturgical</a:t>
            </a:r>
            <a:r>
              <a:rPr lang="nl-NL" dirty="0" smtClean="0"/>
              <a:t> </a:t>
            </a:r>
            <a:r>
              <a:rPr lang="nl-NL" dirty="0" err="1" smtClean="0"/>
              <a:t>faith</a:t>
            </a:r>
            <a:endParaRPr lang="nl-NL" dirty="0" smtClean="0"/>
          </a:p>
          <a:p>
            <a:pPr marL="342900" indent="-342900">
              <a:buFont typeface="Arial" panose="020B0604020202020204" pitchFamily="34" charset="0"/>
              <a:buAutoNum type="alphaLcPeriod"/>
            </a:pPr>
            <a:r>
              <a:rPr lang="nl-NL" dirty="0" err="1" smtClean="0"/>
              <a:t>Desert</a:t>
            </a:r>
            <a:r>
              <a:rPr lang="nl-NL" dirty="0" smtClean="0"/>
              <a:t> </a:t>
            </a:r>
            <a:r>
              <a:rPr lang="nl-NL" dirty="0" err="1" smtClean="0"/>
              <a:t>people</a:t>
            </a:r>
            <a:r>
              <a:rPr lang="nl-NL" dirty="0" smtClean="0"/>
              <a:t>-Jerusalem: </a:t>
            </a:r>
            <a:r>
              <a:rPr lang="nl-NL" dirty="0" err="1" smtClean="0"/>
              <a:t>central</a:t>
            </a:r>
            <a:r>
              <a:rPr lang="nl-NL" dirty="0" smtClean="0"/>
              <a:t> </a:t>
            </a:r>
            <a:r>
              <a:rPr lang="nl-NL" dirty="0" err="1" smtClean="0"/>
              <a:t>faith</a:t>
            </a:r>
            <a:endParaRPr lang="nl-NL" dirty="0" smtClean="0"/>
          </a:p>
          <a:p>
            <a:pPr marL="342900" indent="-342900">
              <a:buFont typeface="Arial" panose="020B0604020202020204" pitchFamily="34" charset="0"/>
              <a:buAutoNum type="alphaLcPeriod"/>
            </a:pPr>
            <a:r>
              <a:rPr lang="nl-NL" dirty="0" smtClean="0"/>
              <a:t>Jerusalem-Babel: </a:t>
            </a:r>
            <a:r>
              <a:rPr lang="nl-NL" dirty="0" err="1" smtClean="0"/>
              <a:t>synagogue</a:t>
            </a:r>
            <a:r>
              <a:rPr lang="nl-NL" dirty="0" smtClean="0"/>
              <a:t> </a:t>
            </a:r>
            <a:r>
              <a:rPr lang="nl-NL" dirty="0" err="1" smtClean="0"/>
              <a:t>faith</a:t>
            </a:r>
            <a:r>
              <a:rPr lang="nl-NL" dirty="0" smtClean="0"/>
              <a:t> </a:t>
            </a:r>
          </a:p>
          <a:p>
            <a:pPr marL="342900" indent="-342900">
              <a:buFont typeface="Arial" panose="020B0604020202020204" pitchFamily="34" charset="0"/>
              <a:buAutoNum type="alphaLcPeriod"/>
            </a:pPr>
            <a:r>
              <a:rPr lang="nl-NL" dirty="0" err="1" smtClean="0"/>
              <a:t>Revelation</a:t>
            </a:r>
            <a:r>
              <a:rPr lang="nl-NL" dirty="0" smtClean="0"/>
              <a:t> of </a:t>
            </a:r>
            <a:r>
              <a:rPr lang="nl-NL" dirty="0" err="1" smtClean="0"/>
              <a:t>Christ</a:t>
            </a:r>
            <a:r>
              <a:rPr lang="nl-NL" dirty="0" smtClean="0"/>
              <a:t>: </a:t>
            </a:r>
            <a:r>
              <a:rPr lang="nl-NL" dirty="0" err="1" smtClean="0"/>
              <a:t>confessional</a:t>
            </a:r>
            <a:r>
              <a:rPr lang="nl-NL" dirty="0" smtClean="0"/>
              <a:t> </a:t>
            </a:r>
            <a:r>
              <a:rPr lang="nl-NL" dirty="0" err="1" smtClean="0"/>
              <a:t>faith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r>
              <a:rPr lang="nl-NL" sz="2400" dirty="0" err="1" smtClean="0">
                <a:solidFill>
                  <a:srgbClr val="C00000"/>
                </a:solidFill>
                <a:latin typeface="+mj-lt"/>
              </a:rPr>
              <a:t>Transition</a:t>
            </a:r>
            <a:r>
              <a:rPr lang="nl-NL" sz="2400" dirty="0" smtClean="0">
                <a:solidFill>
                  <a:srgbClr val="C00000"/>
                </a:solidFill>
                <a:latin typeface="+mj-lt"/>
              </a:rPr>
              <a:t> in </a:t>
            </a:r>
            <a:r>
              <a:rPr lang="nl-NL" sz="2400" dirty="0" err="1" smtClean="0">
                <a:solidFill>
                  <a:srgbClr val="C00000"/>
                </a:solidFill>
                <a:latin typeface="+mj-lt"/>
              </a:rPr>
              <a:t>the</a:t>
            </a:r>
            <a:r>
              <a:rPr lang="nl-NL" sz="24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nl-NL" sz="2400" dirty="0" err="1" smtClean="0">
                <a:solidFill>
                  <a:srgbClr val="C00000"/>
                </a:solidFill>
                <a:latin typeface="+mj-lt"/>
              </a:rPr>
              <a:t>early</a:t>
            </a:r>
            <a:r>
              <a:rPr lang="nl-NL" sz="24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nl-NL" sz="2400" dirty="0" err="1" smtClean="0">
                <a:solidFill>
                  <a:srgbClr val="C00000"/>
                </a:solidFill>
                <a:latin typeface="+mj-lt"/>
              </a:rPr>
              <a:t>church</a:t>
            </a:r>
            <a:r>
              <a:rPr lang="nl-NL" sz="2400" dirty="0" smtClean="0">
                <a:solidFill>
                  <a:srgbClr val="C00000"/>
                </a:solidFill>
                <a:latin typeface="+mj-lt"/>
              </a:rPr>
              <a:t>:</a:t>
            </a:r>
            <a:br>
              <a:rPr lang="nl-NL" sz="2400" dirty="0" smtClean="0">
                <a:solidFill>
                  <a:srgbClr val="C00000"/>
                </a:solidFill>
                <a:latin typeface="+mj-lt"/>
              </a:rPr>
            </a:br>
            <a:r>
              <a:rPr lang="nl-NL" sz="24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a.   </a:t>
            </a:r>
            <a:r>
              <a:rPr lang="nl-NL" dirty="0" err="1" smtClean="0"/>
              <a:t>Synagogue-church</a:t>
            </a:r>
            <a:r>
              <a:rPr lang="nl-NL" dirty="0" smtClean="0"/>
              <a:t>: </a:t>
            </a:r>
            <a:r>
              <a:rPr lang="nl-NL" dirty="0" err="1" smtClean="0"/>
              <a:t>distinctive</a:t>
            </a:r>
            <a:r>
              <a:rPr lang="nl-NL" dirty="0" smtClean="0"/>
              <a:t> </a:t>
            </a:r>
            <a:r>
              <a:rPr lang="nl-NL" dirty="0" err="1" smtClean="0"/>
              <a:t>faith</a:t>
            </a:r>
            <a:endParaRPr lang="nl-NL" dirty="0" smtClean="0"/>
          </a:p>
          <a:p>
            <a:r>
              <a:rPr lang="nl-NL" dirty="0" smtClean="0"/>
              <a:t>b.   </a:t>
            </a:r>
            <a:r>
              <a:rPr lang="nl-NL" dirty="0" err="1" smtClean="0"/>
              <a:t>Jewish-pagan</a:t>
            </a:r>
            <a:r>
              <a:rPr lang="nl-NL" dirty="0" smtClean="0"/>
              <a:t> </a:t>
            </a:r>
            <a:r>
              <a:rPr lang="nl-NL" dirty="0" err="1" smtClean="0"/>
              <a:t>church</a:t>
            </a:r>
            <a:r>
              <a:rPr lang="nl-NL" dirty="0" smtClean="0"/>
              <a:t>: </a:t>
            </a:r>
            <a:r>
              <a:rPr lang="nl-NL" dirty="0" err="1" smtClean="0"/>
              <a:t>pluralistic</a:t>
            </a:r>
            <a:r>
              <a:rPr lang="nl-NL" dirty="0" smtClean="0"/>
              <a:t> </a:t>
            </a:r>
            <a:r>
              <a:rPr lang="nl-NL" dirty="0" err="1" smtClean="0"/>
              <a:t>faith</a:t>
            </a:r>
            <a:endParaRPr lang="nl-NL" dirty="0" smtClean="0"/>
          </a:p>
          <a:p>
            <a:r>
              <a:rPr lang="nl-NL" dirty="0" smtClean="0"/>
              <a:t>c.    </a:t>
            </a:r>
            <a:r>
              <a:rPr lang="nl-NL" dirty="0" err="1" smtClean="0"/>
              <a:t>Minority-majority</a:t>
            </a:r>
            <a:r>
              <a:rPr lang="nl-NL" dirty="0" smtClean="0"/>
              <a:t> </a:t>
            </a:r>
            <a:r>
              <a:rPr lang="nl-NL" dirty="0" err="1" smtClean="0"/>
              <a:t>church</a:t>
            </a:r>
            <a:r>
              <a:rPr lang="nl-NL" dirty="0" smtClean="0"/>
              <a:t>: dominant </a:t>
            </a:r>
            <a:r>
              <a:rPr lang="nl-NL" dirty="0" err="1" smtClean="0"/>
              <a:t>faith</a:t>
            </a:r>
            <a:endParaRPr lang="nl-NL" dirty="0"/>
          </a:p>
        </p:txBody>
      </p:sp>
      <p:pic>
        <p:nvPicPr>
          <p:cNvPr id="15" name="Tijdelijke aanduiding voor inhoud 1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035" y="0"/>
            <a:ext cx="6896966" cy="6858000"/>
          </a:xfrm>
        </p:spPr>
      </p:pic>
    </p:spTree>
    <p:extLst>
      <p:ext uri="{BB962C8B-B14F-4D97-AF65-F5344CB8AC3E}">
        <p14:creationId xmlns:p14="http://schemas.microsoft.com/office/powerpoint/2010/main" val="86253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>
                <a:solidFill>
                  <a:srgbClr val="C00000"/>
                </a:solidFill>
              </a:rPr>
              <a:t>What</a:t>
            </a:r>
            <a:r>
              <a:rPr lang="nl-NL" dirty="0" smtClean="0">
                <a:solidFill>
                  <a:srgbClr val="C00000"/>
                </a:solidFill>
              </a:rPr>
              <a:t> </a:t>
            </a:r>
            <a:r>
              <a:rPr lang="nl-NL" dirty="0" err="1" smtClean="0">
                <a:solidFill>
                  <a:srgbClr val="C00000"/>
                </a:solidFill>
              </a:rPr>
              <a:t>remains</a:t>
            </a:r>
            <a:r>
              <a:rPr lang="nl-NL" dirty="0" smtClean="0">
                <a:solidFill>
                  <a:srgbClr val="C00000"/>
                </a:solidFill>
              </a:rPr>
              <a:t>: </a:t>
            </a:r>
            <a:endParaRPr lang="nl-NL" dirty="0">
              <a:solidFill>
                <a:srgbClr val="C00000"/>
              </a:solidFill>
            </a:endParaRPr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0737"/>
            <a:ext cx="5056094" cy="5037263"/>
          </a:xfrm>
        </p:spPr>
      </p:pic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nl-NL" sz="3600" dirty="0" smtClean="0"/>
          </a:p>
          <a:p>
            <a:endParaRPr lang="nl-NL" sz="3600" dirty="0"/>
          </a:p>
          <a:p>
            <a:r>
              <a:rPr lang="nl-NL" sz="3600" dirty="0" err="1" smtClean="0"/>
              <a:t>Faithfulness</a:t>
            </a:r>
            <a:r>
              <a:rPr lang="nl-NL" sz="3600" dirty="0" smtClean="0"/>
              <a:t> of God </a:t>
            </a:r>
          </a:p>
          <a:p>
            <a:endParaRPr lang="nl-NL" sz="3600" dirty="0"/>
          </a:p>
          <a:p>
            <a:r>
              <a:rPr lang="nl-NL" sz="3600" dirty="0" err="1" smtClean="0"/>
              <a:t>Accommodation</a:t>
            </a:r>
            <a:r>
              <a:rPr lang="nl-NL" sz="3600" dirty="0" smtClean="0"/>
              <a:t> of God 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90510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57200"/>
            <a:ext cx="11355388" cy="1027355"/>
          </a:xfrm>
        </p:spPr>
        <p:txBody>
          <a:bodyPr/>
          <a:lstStyle/>
          <a:p>
            <a:r>
              <a:rPr lang="nl-NL" dirty="0" err="1" smtClean="0">
                <a:solidFill>
                  <a:srgbClr val="C00000"/>
                </a:solidFill>
              </a:rPr>
              <a:t>Strategy</a:t>
            </a:r>
            <a:r>
              <a:rPr lang="nl-NL" dirty="0" smtClean="0">
                <a:solidFill>
                  <a:srgbClr val="C00000"/>
                </a:solidFill>
              </a:rPr>
              <a:t> </a:t>
            </a:r>
            <a:r>
              <a:rPr lang="nl-NL" dirty="0" err="1" smtClean="0">
                <a:solidFill>
                  <a:srgbClr val="C00000"/>
                </a:solidFill>
              </a:rPr>
              <a:t>for</a:t>
            </a:r>
            <a:r>
              <a:rPr lang="nl-NL" dirty="0" smtClean="0">
                <a:solidFill>
                  <a:srgbClr val="C00000"/>
                </a:solidFill>
              </a:rPr>
              <a:t> </a:t>
            </a:r>
            <a:r>
              <a:rPr lang="nl-NL" dirty="0" err="1" smtClean="0">
                <a:solidFill>
                  <a:srgbClr val="C00000"/>
                </a:solidFill>
              </a:rPr>
              <a:t>the</a:t>
            </a:r>
            <a:r>
              <a:rPr lang="nl-NL" dirty="0" smtClean="0">
                <a:solidFill>
                  <a:srgbClr val="C00000"/>
                </a:solidFill>
              </a:rPr>
              <a:t> </a:t>
            </a:r>
            <a:r>
              <a:rPr lang="nl-NL" dirty="0" err="1" smtClean="0">
                <a:solidFill>
                  <a:srgbClr val="C00000"/>
                </a:solidFill>
              </a:rPr>
              <a:t>church</a:t>
            </a:r>
            <a:r>
              <a:rPr lang="nl-NL" dirty="0" smtClean="0">
                <a:solidFill>
                  <a:srgbClr val="C00000"/>
                </a:solidFill>
              </a:rPr>
              <a:t>      </a:t>
            </a:r>
            <a:r>
              <a:rPr lang="nl-NL" dirty="0">
                <a:solidFill>
                  <a:srgbClr val="002060"/>
                </a:solidFill>
              </a:rPr>
              <a:t> </a:t>
            </a:r>
            <a:r>
              <a:rPr lang="nl-NL" dirty="0" smtClean="0">
                <a:solidFill>
                  <a:srgbClr val="002060"/>
                </a:solidFill>
              </a:rPr>
              <a:t>        </a:t>
            </a:r>
            <a:r>
              <a:rPr lang="nl-NL" dirty="0" err="1" smtClean="0">
                <a:solidFill>
                  <a:srgbClr val="002060"/>
                </a:solidFill>
              </a:rPr>
              <a:t>Statistics</a:t>
            </a:r>
            <a:r>
              <a:rPr lang="nl-NL" dirty="0" smtClean="0">
                <a:solidFill>
                  <a:srgbClr val="002060"/>
                </a:solidFill>
              </a:rPr>
              <a:t> show room </a:t>
            </a:r>
            <a:r>
              <a:rPr lang="nl-NL" dirty="0" err="1" smtClean="0">
                <a:solidFill>
                  <a:srgbClr val="002060"/>
                </a:solidFill>
              </a:rPr>
              <a:t>for</a:t>
            </a:r>
            <a:r>
              <a:rPr lang="nl-NL" dirty="0" smtClean="0">
                <a:solidFill>
                  <a:srgbClr val="002060"/>
                </a:solidFill>
              </a:rPr>
              <a:t>: </a:t>
            </a:r>
            <a:endParaRPr lang="nl-NL" dirty="0">
              <a:solidFill>
                <a:srgbClr val="002060"/>
              </a:solidFill>
            </a:endParaRP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097" y="1484555"/>
            <a:ext cx="4731274" cy="3002428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0" y="2057400"/>
            <a:ext cx="12192000" cy="4171278"/>
          </a:xfrm>
        </p:spPr>
        <p:txBody>
          <a:bodyPr/>
          <a:lstStyle/>
          <a:p>
            <a:r>
              <a:rPr lang="nl-NL" sz="2000" dirty="0" smtClean="0"/>
              <a:t>Focus on independent </a:t>
            </a:r>
            <a:r>
              <a:rPr lang="nl-NL" sz="2000" dirty="0" err="1" smtClean="0"/>
              <a:t>believers</a:t>
            </a:r>
            <a:endParaRPr lang="nl-NL" sz="2000" dirty="0" smtClean="0"/>
          </a:p>
          <a:p>
            <a:endParaRPr lang="nl-NL" sz="2000" dirty="0"/>
          </a:p>
          <a:p>
            <a:r>
              <a:rPr lang="nl-NL" sz="2000" dirty="0" smtClean="0"/>
              <a:t>Old </a:t>
            </a:r>
            <a:r>
              <a:rPr lang="nl-NL" sz="2000" dirty="0" err="1" smtClean="0"/>
              <a:t>strategy</a:t>
            </a:r>
            <a:r>
              <a:rPr lang="nl-NL" sz="2000" dirty="0" smtClean="0"/>
              <a:t>: focus on </a:t>
            </a:r>
            <a:r>
              <a:rPr lang="nl-NL" sz="2000" dirty="0" err="1" smtClean="0"/>
              <a:t>core</a:t>
            </a:r>
            <a:r>
              <a:rPr lang="nl-NL" sz="2000" dirty="0" smtClean="0"/>
              <a:t> </a:t>
            </a:r>
            <a:r>
              <a:rPr lang="nl-NL" sz="2000" dirty="0" err="1" smtClean="0"/>
              <a:t>believers</a:t>
            </a:r>
            <a:r>
              <a:rPr lang="nl-NL" sz="2000" dirty="0" smtClean="0"/>
              <a:t> </a:t>
            </a:r>
            <a:br>
              <a:rPr lang="nl-NL" sz="2000" dirty="0" smtClean="0"/>
            </a:b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dirty="0" err="1" smtClean="0"/>
              <a:t>So</a:t>
            </a:r>
            <a:r>
              <a:rPr lang="nl-NL" sz="2000" dirty="0" smtClean="0"/>
              <a:t> shift </a:t>
            </a:r>
            <a:r>
              <a:rPr lang="nl-NL" sz="2000" dirty="0" err="1" smtClean="0"/>
              <a:t>from</a:t>
            </a:r>
            <a:r>
              <a:rPr lang="nl-NL" sz="2000" dirty="0" smtClean="0"/>
              <a:t> dogmatics </a:t>
            </a:r>
            <a:r>
              <a:rPr lang="nl-NL" sz="2000" dirty="0" err="1" smtClean="0"/>
              <a:t>towards</a:t>
            </a:r>
            <a:r>
              <a:rPr lang="nl-NL" sz="2000" dirty="0" smtClean="0"/>
              <a:t> life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  * </a:t>
            </a:r>
            <a:r>
              <a:rPr lang="nl-NL" dirty="0" err="1" smtClean="0">
                <a:solidFill>
                  <a:srgbClr val="002060"/>
                </a:solidFill>
              </a:rPr>
              <a:t>expecatitions</a:t>
            </a:r>
            <a:r>
              <a:rPr lang="nl-NL" dirty="0" smtClean="0">
                <a:solidFill>
                  <a:srgbClr val="002060"/>
                </a:solidFill>
              </a:rPr>
              <a:t> of </a:t>
            </a:r>
            <a:r>
              <a:rPr lang="nl-NL" dirty="0" err="1" smtClean="0">
                <a:solidFill>
                  <a:srgbClr val="002060"/>
                </a:solidFill>
              </a:rPr>
              <a:t>secular</a:t>
            </a:r>
            <a:r>
              <a:rPr lang="nl-NL" dirty="0" smtClean="0">
                <a:solidFill>
                  <a:srgbClr val="002060"/>
                </a:solidFill>
              </a:rPr>
              <a:t> </a:t>
            </a:r>
            <a:r>
              <a:rPr lang="nl-NL" dirty="0" err="1" smtClean="0">
                <a:solidFill>
                  <a:srgbClr val="002060"/>
                </a:solidFill>
              </a:rPr>
              <a:t>people</a:t>
            </a:r>
            <a:r>
              <a:rPr lang="nl-NL" dirty="0" smtClean="0">
                <a:solidFill>
                  <a:srgbClr val="002060"/>
                </a:solidFill>
              </a:rPr>
              <a:t>                        * interest </a:t>
            </a:r>
            <a:r>
              <a:rPr lang="nl-NL" dirty="0" err="1" smtClean="0">
                <a:solidFill>
                  <a:srgbClr val="002060"/>
                </a:solidFill>
              </a:rPr>
              <a:t>generation</a:t>
            </a:r>
            <a:r>
              <a:rPr lang="nl-NL" dirty="0" smtClean="0">
                <a:solidFill>
                  <a:srgbClr val="002060"/>
                </a:solidFill>
              </a:rPr>
              <a:t>-Z (2001-2007)</a:t>
            </a:r>
          </a:p>
          <a:p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371" y="1484556"/>
            <a:ext cx="3341358" cy="300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30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45573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solidFill>
                  <a:srgbClr val="C00000"/>
                </a:solidFill>
              </a:rPr>
              <a:t>How do </a:t>
            </a:r>
            <a:r>
              <a:rPr lang="nl-NL" b="1" dirty="0" err="1" smtClean="0">
                <a:solidFill>
                  <a:srgbClr val="C00000"/>
                </a:solidFill>
              </a:rPr>
              <a:t>churches</a:t>
            </a:r>
            <a:r>
              <a:rPr lang="nl-NL" b="1" dirty="0" smtClean="0">
                <a:solidFill>
                  <a:srgbClr val="C00000"/>
                </a:solidFill>
              </a:rPr>
              <a:t> </a:t>
            </a:r>
            <a:r>
              <a:rPr lang="nl-NL" b="1" dirty="0" err="1" smtClean="0">
                <a:solidFill>
                  <a:srgbClr val="C00000"/>
                </a:solidFill>
              </a:rPr>
              <a:t>with</a:t>
            </a:r>
            <a:r>
              <a:rPr lang="nl-NL" b="1" dirty="0" smtClean="0">
                <a:solidFill>
                  <a:srgbClr val="C00000"/>
                </a:solidFill>
              </a:rPr>
              <a:t> </a:t>
            </a:r>
            <a:r>
              <a:rPr lang="nl-NL" b="1" dirty="0" err="1" smtClean="0">
                <a:solidFill>
                  <a:srgbClr val="C00000"/>
                </a:solidFill>
              </a:rPr>
              <a:t>faith</a:t>
            </a:r>
            <a:r>
              <a:rPr lang="nl-NL" b="1" dirty="0" smtClean="0">
                <a:solidFill>
                  <a:srgbClr val="C00000"/>
                </a:solidFill>
              </a:rPr>
              <a:t> </a:t>
            </a:r>
            <a:r>
              <a:rPr lang="nl-NL" b="1" dirty="0" err="1" smtClean="0">
                <a:solidFill>
                  <a:srgbClr val="C00000"/>
                </a:solidFill>
              </a:rPr>
              <a:t>respond</a:t>
            </a:r>
            <a:r>
              <a:rPr lang="nl-NL" b="1" dirty="0" smtClean="0">
                <a:solidFill>
                  <a:srgbClr val="C00000"/>
                </a:solidFill>
              </a:rPr>
              <a:t>?</a:t>
            </a:r>
            <a:endParaRPr lang="nl-NL" b="1" dirty="0">
              <a:solidFill>
                <a:srgbClr val="C00000"/>
              </a:solidFill>
            </a:endParaRP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83187" y="1645920"/>
            <a:ext cx="7029785" cy="3958814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1548245"/>
            <a:ext cx="3932237" cy="4320743"/>
          </a:xfrm>
        </p:spPr>
        <p:txBody>
          <a:bodyPr>
            <a:noAutofit/>
          </a:bodyPr>
          <a:lstStyle/>
          <a:p>
            <a:pPr marL="342900" indent="-342900">
              <a:buAutoNum type="alphaLcPeriod"/>
            </a:pPr>
            <a:r>
              <a:rPr lang="nl-NL" sz="2800" dirty="0" smtClean="0"/>
              <a:t>Through </a:t>
            </a:r>
            <a:r>
              <a:rPr lang="nl-NL" sz="2800" dirty="0" err="1" smtClean="0"/>
              <a:t>pioneering</a:t>
            </a:r>
            <a:r>
              <a:rPr lang="nl-NL" sz="2800" dirty="0" smtClean="0"/>
              <a:t> </a:t>
            </a:r>
            <a:r>
              <a:rPr lang="nl-NL" sz="2800" dirty="0" err="1" smtClean="0"/>
              <a:t>places</a:t>
            </a:r>
            <a:endParaRPr lang="nl-NL" sz="2800" dirty="0" smtClean="0"/>
          </a:p>
          <a:p>
            <a:pPr marL="342900" indent="-342900">
              <a:buAutoNum type="alphaLcPeriod"/>
            </a:pPr>
            <a:r>
              <a:rPr lang="nl-NL" sz="2800" dirty="0" smtClean="0"/>
              <a:t>Through </a:t>
            </a:r>
            <a:r>
              <a:rPr lang="nl-NL" sz="2800" dirty="0" err="1" smtClean="0"/>
              <a:t>distinctive</a:t>
            </a:r>
            <a:r>
              <a:rPr lang="nl-NL" sz="2800" dirty="0" smtClean="0"/>
              <a:t> card </a:t>
            </a:r>
            <a:r>
              <a:rPr lang="nl-NL" sz="2800" dirty="0" err="1" smtClean="0"/>
              <a:t>indexes</a:t>
            </a:r>
            <a:endParaRPr lang="nl-NL" sz="2800" dirty="0" smtClean="0"/>
          </a:p>
          <a:p>
            <a:pPr marL="342900" indent="-342900">
              <a:buAutoNum type="alphaLcPeriod"/>
            </a:pPr>
            <a:r>
              <a:rPr lang="nl-NL" sz="2800" dirty="0" err="1" smtClean="0"/>
              <a:t>By</a:t>
            </a:r>
            <a:r>
              <a:rPr lang="nl-NL" sz="2800" dirty="0" smtClean="0"/>
              <a:t> </a:t>
            </a:r>
            <a:r>
              <a:rPr lang="nl-NL" sz="2800" dirty="0" err="1" smtClean="0"/>
              <a:t>using</a:t>
            </a:r>
            <a:r>
              <a:rPr lang="nl-NL" sz="2800" dirty="0" smtClean="0"/>
              <a:t> </a:t>
            </a:r>
            <a:r>
              <a:rPr lang="nl-NL" sz="2800" dirty="0" err="1" smtClean="0"/>
              <a:t>church</a:t>
            </a:r>
            <a:r>
              <a:rPr lang="nl-NL" sz="2800" dirty="0" smtClean="0"/>
              <a:t> buildings </a:t>
            </a:r>
            <a:r>
              <a:rPr lang="nl-NL" sz="2800" dirty="0" err="1" smtClean="0"/>
              <a:t>for</a:t>
            </a:r>
            <a:r>
              <a:rPr lang="nl-NL" sz="2800" dirty="0" smtClean="0"/>
              <a:t> </a:t>
            </a:r>
            <a:r>
              <a:rPr lang="nl-NL" sz="2800" dirty="0" err="1" smtClean="0"/>
              <a:t>cultural</a:t>
            </a:r>
            <a:r>
              <a:rPr lang="nl-NL" sz="2800" dirty="0" smtClean="0"/>
              <a:t> </a:t>
            </a:r>
            <a:r>
              <a:rPr lang="nl-NL" sz="2800" dirty="0" err="1" smtClean="0"/>
              <a:t>purposes</a:t>
            </a:r>
            <a:endParaRPr lang="nl-NL" sz="2800" dirty="0" smtClean="0"/>
          </a:p>
          <a:p>
            <a:pPr marL="342900" indent="-342900">
              <a:buAutoNum type="alphaLcPeriod"/>
            </a:pPr>
            <a:r>
              <a:rPr lang="nl-NL" sz="2800" dirty="0" smtClean="0"/>
              <a:t>Through public </a:t>
            </a:r>
            <a:r>
              <a:rPr lang="nl-NL" sz="2800" dirty="0" err="1" smtClean="0"/>
              <a:t>discussions</a:t>
            </a:r>
            <a:r>
              <a:rPr lang="nl-NL" sz="2800" dirty="0" smtClean="0"/>
              <a:t> (diverse </a:t>
            </a:r>
            <a:r>
              <a:rPr lang="nl-NL" sz="2800" dirty="0" err="1" smtClean="0"/>
              <a:t>tables</a:t>
            </a:r>
            <a:r>
              <a:rPr lang="nl-NL" sz="2800" dirty="0" smtClean="0"/>
              <a:t>)</a:t>
            </a:r>
          </a:p>
          <a:p>
            <a:pPr marL="342900" indent="-342900">
              <a:buAutoNum type="alphaLcPeriod"/>
            </a:pPr>
            <a:r>
              <a:rPr lang="nl-NL" sz="2800" dirty="0" smtClean="0"/>
              <a:t>Through </a:t>
            </a:r>
            <a:r>
              <a:rPr lang="nl-NL" sz="2800" dirty="0" err="1" smtClean="0"/>
              <a:t>diaconia</a:t>
            </a:r>
            <a:endParaRPr lang="nl-NL" sz="2800" dirty="0" smtClean="0"/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28774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8958" y="225912"/>
            <a:ext cx="10515600" cy="1690688"/>
          </a:xfrm>
        </p:spPr>
        <p:txBody>
          <a:bodyPr>
            <a:noAutofit/>
          </a:bodyPr>
          <a:lstStyle/>
          <a:p>
            <a:r>
              <a:rPr lang="nl-NL" sz="3200" dirty="0" smtClean="0">
                <a:solidFill>
                  <a:srgbClr val="C00000"/>
                </a:solidFill>
              </a:rPr>
              <a:t>Summary: </a:t>
            </a:r>
            <a:br>
              <a:rPr lang="nl-NL" sz="3200" dirty="0" smtClean="0">
                <a:solidFill>
                  <a:srgbClr val="C00000"/>
                </a:solidFill>
              </a:rPr>
            </a:br>
            <a:r>
              <a:rPr lang="nl-NL" sz="3200" dirty="0" smtClean="0"/>
              <a:t/>
            </a:r>
            <a:br>
              <a:rPr lang="nl-NL" sz="3200" dirty="0" smtClean="0"/>
            </a:br>
            <a:r>
              <a:rPr lang="nl-NL" sz="3200" dirty="0" smtClean="0"/>
              <a:t>1. </a:t>
            </a:r>
            <a:r>
              <a:rPr lang="nl-NL" sz="3200" dirty="0" err="1" smtClean="0"/>
              <a:t>Give</a:t>
            </a:r>
            <a:r>
              <a:rPr lang="nl-NL" sz="3200" dirty="0" smtClean="0"/>
              <a:t> </a:t>
            </a:r>
            <a:r>
              <a:rPr lang="nl-NL" sz="3200" dirty="0" err="1" smtClean="0"/>
              <a:t>secularization</a:t>
            </a:r>
            <a:r>
              <a:rPr lang="nl-NL" sz="3200" dirty="0" smtClean="0"/>
              <a:t> a </a:t>
            </a:r>
            <a:r>
              <a:rPr lang="nl-NL" sz="3200" dirty="0" err="1" smtClean="0"/>
              <a:t>place</a:t>
            </a:r>
            <a:r>
              <a:rPr lang="nl-NL" sz="3200" dirty="0" smtClean="0"/>
              <a:t> in </a:t>
            </a:r>
            <a:r>
              <a:rPr lang="nl-NL" sz="3200" dirty="0" err="1" smtClean="0"/>
              <a:t>faith</a:t>
            </a:r>
            <a:r>
              <a:rPr lang="nl-NL" sz="3200" dirty="0" smtClean="0"/>
              <a:t/>
            </a:r>
            <a:br>
              <a:rPr lang="nl-NL" sz="3200" dirty="0" smtClean="0"/>
            </a:br>
            <a:r>
              <a:rPr lang="nl-NL" sz="3200" dirty="0" smtClean="0"/>
              <a:t>2. Translate </a:t>
            </a:r>
            <a:r>
              <a:rPr lang="nl-NL" sz="3200" dirty="0" err="1" smtClean="0"/>
              <a:t>transition</a:t>
            </a:r>
            <a:r>
              <a:rPr lang="nl-NL" sz="3200" dirty="0" smtClean="0"/>
              <a:t> of </a:t>
            </a:r>
            <a:r>
              <a:rPr lang="nl-NL" sz="3200" dirty="0" err="1" smtClean="0"/>
              <a:t>faith</a:t>
            </a:r>
            <a:r>
              <a:rPr lang="nl-NL" sz="3200" dirty="0" smtClean="0"/>
              <a:t> </a:t>
            </a:r>
            <a:r>
              <a:rPr lang="nl-NL" sz="3200" dirty="0" err="1" smtClean="0"/>
              <a:t>into</a:t>
            </a:r>
            <a:r>
              <a:rPr lang="nl-NL" sz="3200" dirty="0" smtClean="0"/>
              <a:t> </a:t>
            </a:r>
            <a:r>
              <a:rPr lang="nl-NL" sz="3200" dirty="0" err="1" smtClean="0"/>
              <a:t>ecclesiology</a:t>
            </a:r>
            <a:r>
              <a:rPr lang="nl-NL" sz="3200" dirty="0" smtClean="0"/>
              <a:t/>
            </a:r>
            <a:br>
              <a:rPr lang="nl-NL" sz="3200" dirty="0" smtClean="0"/>
            </a:br>
            <a:r>
              <a:rPr lang="nl-NL" sz="3200" dirty="0" smtClean="0"/>
              <a:t>3. </a:t>
            </a:r>
            <a:r>
              <a:rPr lang="nl-NL" sz="3200" dirty="0" err="1" smtClean="0"/>
              <a:t>Elaborate</a:t>
            </a:r>
            <a:r>
              <a:rPr lang="nl-NL" sz="3200" dirty="0" smtClean="0"/>
              <a:t> </a:t>
            </a:r>
            <a:r>
              <a:rPr lang="nl-NL" sz="3200" dirty="0" err="1" smtClean="0"/>
              <a:t>faith</a:t>
            </a:r>
            <a:r>
              <a:rPr lang="nl-NL" sz="3200" dirty="0" smtClean="0"/>
              <a:t> </a:t>
            </a:r>
            <a:r>
              <a:rPr lang="nl-NL" sz="3200" dirty="0" err="1" smtClean="0"/>
              <a:t>into</a:t>
            </a:r>
            <a:r>
              <a:rPr lang="nl-NL" sz="3200" dirty="0" smtClean="0"/>
              <a:t> </a:t>
            </a:r>
            <a:r>
              <a:rPr lang="nl-NL" sz="3200" dirty="0" err="1" smtClean="0"/>
              <a:t>apostolate</a:t>
            </a:r>
            <a:r>
              <a:rPr lang="nl-NL" sz="3200" dirty="0" smtClean="0"/>
              <a:t> </a:t>
            </a:r>
            <a:r>
              <a:rPr lang="nl-NL" sz="3200" dirty="0" err="1" smtClean="0"/>
              <a:t>and</a:t>
            </a:r>
            <a:r>
              <a:rPr lang="nl-NL" sz="3200" dirty="0" smtClean="0"/>
              <a:t> </a:t>
            </a:r>
            <a:r>
              <a:rPr lang="nl-NL" sz="3200" dirty="0" err="1" smtClean="0"/>
              <a:t>diaconia</a:t>
            </a:r>
            <a:r>
              <a:rPr lang="nl-NL" sz="3200" dirty="0" smtClean="0"/>
              <a:t> </a:t>
            </a:r>
            <a:endParaRPr lang="nl-NL" sz="32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25519" y="3184074"/>
            <a:ext cx="4545816" cy="2846492"/>
          </a:xfrm>
        </p:spPr>
      </p:pic>
    </p:spTree>
    <p:extLst>
      <p:ext uri="{BB962C8B-B14F-4D97-AF65-F5344CB8AC3E}">
        <p14:creationId xmlns:p14="http://schemas.microsoft.com/office/powerpoint/2010/main" val="269467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122</Words>
  <Application>Microsoft Office PowerPoint</Application>
  <PresentationFormat>Breedbeeld</PresentationFormat>
  <Paragraphs>37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1. Secularization as partner 2. Transition lines in the Bible 3. Strategy for the church </vt:lpstr>
      <vt:lpstr>Secularization </vt:lpstr>
      <vt:lpstr>How to react:  1. Minority churches: personal choices in faith 2. Majority churches: transition is hidden 3. Independent believers  4. Independent anti-believers</vt:lpstr>
      <vt:lpstr>Transition in the Bible</vt:lpstr>
      <vt:lpstr>What remains: </vt:lpstr>
      <vt:lpstr>Strategy for the church               Statistics show room for: </vt:lpstr>
      <vt:lpstr>How do churches with faith respond?</vt:lpstr>
      <vt:lpstr>Summary:   1. Give secularization a place in faith 2. Translate transition of faith into ecclesiology 3. Elaborate faith into apostolate and diaconia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Microsoft-account</dc:creator>
  <cp:lastModifiedBy>Microsoft-account</cp:lastModifiedBy>
  <cp:revision>9</cp:revision>
  <dcterms:created xsi:type="dcterms:W3CDTF">2025-08-23T11:18:37Z</dcterms:created>
  <dcterms:modified xsi:type="dcterms:W3CDTF">2025-08-29T15:54:13Z</dcterms:modified>
</cp:coreProperties>
</file>