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65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h.v.solkema@solburg.nl" TargetMode="External"/><Relationship Id="rId3" Type="http://schemas.openxmlformats.org/officeDocument/2006/relationships/image" Target="../media/image63.png"/><Relationship Id="rId7" Type="http://schemas.openxmlformats.org/officeDocument/2006/relationships/hyperlink" Target="http://www.tragevragenonderweg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04800" y="933450"/>
            <a:ext cx="6667500" cy="23886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270"/>
              </a:lnSpc>
              <a:buNone/>
            </a:pPr>
            <a:r>
              <a:rPr lang="en-US" sz="57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en de predikant – tussen patroon en inspiratie</a:t>
            </a:r>
            <a:endParaRPr lang="en-US" sz="5700" dirty="0"/>
          </a:p>
        </p:txBody>
      </p:sp>
      <p:sp>
        <p:nvSpPr>
          <p:cNvPr id="5" name="Text 1"/>
          <p:cNvSpPr/>
          <p:nvPr/>
        </p:nvSpPr>
        <p:spPr>
          <a:xfrm>
            <a:off x="304800" y="4676775"/>
            <a:ext cx="4667250" cy="12287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838"/>
              </a:lnSpc>
              <a:buNone/>
            </a:pPr>
            <a:r>
              <a:rPr lang="en-US" sz="322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Hier begint onze verkenning</a:t>
            </a:r>
            <a:endParaRPr lang="en-US" sz="3225" dirty="0"/>
          </a:p>
        </p:txBody>
      </p:sp>
      <p:sp>
        <p:nvSpPr>
          <p:cNvPr id="6" name="Text 2"/>
          <p:cNvSpPr/>
          <p:nvPr/>
        </p:nvSpPr>
        <p:spPr>
          <a:xfrm>
            <a:off x="7439025" y="180975"/>
            <a:ext cx="5337810" cy="18573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463"/>
              </a:lnSpc>
              <a:buNone/>
            </a:pPr>
            <a:r>
              <a:rPr lang="en-US" sz="97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Waar technologie en theologie elkaar ontmoeten, ontstaan nieuwe inzichten</a:t>
            </a:r>
            <a:endParaRPr lang="en-US" sz="975" dirty="0"/>
          </a:p>
        </p:txBody>
      </p:sp>
      <p:sp>
        <p:nvSpPr>
          <p:cNvPr id="7" name="Text 3"/>
          <p:cNvSpPr/>
          <p:nvPr/>
        </p:nvSpPr>
        <p:spPr>
          <a:xfrm>
            <a:off x="304800" y="5829300"/>
            <a:ext cx="1800225" cy="723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B727732-730F-426C-9BF7-ED209C661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0686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2079" y="-75153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0900" y="571500"/>
            <a:ext cx="200025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325" y="571500"/>
            <a:ext cx="200025" cy="2286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2895600" y="828675"/>
            <a:ext cx="6938010" cy="83864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604"/>
              </a:lnSpc>
              <a:buNone/>
            </a:pPr>
            <a:r>
              <a:rPr lang="en-US" sz="4403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 slot: </a:t>
            </a:r>
            <a:r>
              <a:rPr lang="en-US" sz="4403" i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verder</a:t>
            </a:r>
            <a:r>
              <a:rPr lang="en-US" sz="4403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403" i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lezen</a:t>
            </a:r>
            <a:endParaRPr lang="en-US" sz="4403" dirty="0"/>
          </a:p>
        </p:txBody>
      </p:sp>
      <p:sp>
        <p:nvSpPr>
          <p:cNvPr id="8" name="Text 1"/>
          <p:cNvSpPr/>
          <p:nvPr/>
        </p:nvSpPr>
        <p:spPr>
          <a:xfrm>
            <a:off x="2895600" y="1905000"/>
            <a:ext cx="6191250" cy="1028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  <a:hlinkClick r:id="rId7"/>
              </a:rPr>
              <a:t>www.tragevragenonderweg.nl</a:t>
            </a:r>
            <a:endParaRPr lang="en-US" dirty="0">
              <a:solidFill>
                <a:srgbClr val="000000"/>
              </a:solidFill>
              <a:latin typeface="Hanken Grotesk" pitchFamily="34" charset="0"/>
              <a:ea typeface="Hanken Grotesk" pitchFamily="34" charset="-122"/>
              <a:cs typeface="Hanken Grotesk" pitchFamily="34" charset="-12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meer</a:t>
            </a: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informatie</a:t>
            </a: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of </a:t>
            </a:r>
            <a:r>
              <a:rPr lang="en-US" sz="1800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een</a:t>
            </a: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workschop</a:t>
            </a: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  <a:hlinkClick r:id="rId8"/>
              </a:rPr>
              <a:t>h.v.solkema@solburg.nl</a:t>
            </a:r>
            <a:endParaRPr lang="en-US" sz="1800" dirty="0">
              <a:solidFill>
                <a:srgbClr val="000000"/>
              </a:solidFill>
              <a:latin typeface="Hanken Grotesk" pitchFamily="34" charset="0"/>
              <a:ea typeface="Hanken Grotesk" pitchFamily="34" charset="-122"/>
              <a:cs typeface="Hanken Grotesk" pitchFamily="34" charset="-120"/>
            </a:endParaRP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nationale</a:t>
            </a:r>
            <a:r>
              <a:rPr lang="en-US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AI cursus: </a:t>
            </a:r>
            <a:r>
              <a:rPr lang="en-US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www.ai-cursus.nl</a:t>
            </a:r>
            <a:endParaRPr lang="en-US" sz="1800" dirty="0">
              <a:solidFill>
                <a:srgbClr val="000000"/>
              </a:solidFill>
              <a:latin typeface="Hanken Grotesk" pitchFamily="34" charset="0"/>
              <a:ea typeface="Hanken Grotesk" pitchFamily="34" charset="-122"/>
              <a:cs typeface="Hanken Grotesk" pitchFamily="34" charset="-120"/>
            </a:endParaRPr>
          </a:p>
        </p:txBody>
      </p:sp>
      <p:sp>
        <p:nvSpPr>
          <p:cNvPr id="11" name="Text 4"/>
          <p:cNvSpPr/>
          <p:nvPr/>
        </p:nvSpPr>
        <p:spPr>
          <a:xfrm>
            <a:off x="7235190" y="180975"/>
            <a:ext cx="4652010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575"/>
              </a:lnSpc>
              <a:buNone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Building the future with vision and intelligence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47982"/>
            <a:ext cx="285750" cy="228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4681382"/>
            <a:ext cx="22860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11" y="5357657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975" y="304800"/>
            <a:ext cx="561380" cy="5381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304800" y="476250"/>
            <a:ext cx="7143750" cy="123438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Persoonlijke ingang – van chemie naar theologie</a:t>
            </a:r>
            <a:endParaRPr lang="en-US" sz="4050" dirty="0"/>
          </a:p>
        </p:txBody>
      </p:sp>
      <p:sp>
        <p:nvSpPr>
          <p:cNvPr id="11" name="Text 4"/>
          <p:cNvSpPr/>
          <p:nvPr/>
        </p:nvSpPr>
        <p:spPr>
          <a:xfrm>
            <a:off x="304800" y="3186558"/>
            <a:ext cx="777240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Voor ik verderga, even een kleine peiling:</a:t>
            </a:r>
            <a:endParaRPr lang="en-US" sz="1650" dirty="0"/>
          </a:p>
        </p:txBody>
      </p:sp>
      <p:sp>
        <p:nvSpPr>
          <p:cNvPr id="12" name="Text 5"/>
          <p:cNvSpPr/>
          <p:nvPr/>
        </p:nvSpPr>
        <p:spPr>
          <a:xfrm>
            <a:off x="733425" y="4114645"/>
            <a:ext cx="647831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gebruikt al iets van AI – ChatGPT, Copilot, of Gemini?</a:t>
            </a:r>
            <a:endParaRPr lang="en-US" sz="1650" dirty="0"/>
          </a:p>
        </p:txBody>
      </p:sp>
      <p:sp>
        <p:nvSpPr>
          <p:cNvPr id="13" name="Text 6"/>
          <p:cNvSpPr/>
          <p:nvPr/>
        </p:nvSpPr>
        <p:spPr>
          <a:xfrm>
            <a:off x="733425" y="4648045"/>
            <a:ext cx="4448413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Wie gebruikt het regelmatig in z'n werk?</a:t>
            </a:r>
            <a:endParaRPr lang="en-US" sz="1650" dirty="0"/>
          </a:p>
        </p:txBody>
      </p:sp>
      <p:sp>
        <p:nvSpPr>
          <p:cNvPr id="14" name="Text 7"/>
          <p:cNvSpPr/>
          <p:nvPr/>
        </p:nvSpPr>
        <p:spPr>
          <a:xfrm>
            <a:off x="686246" y="5167157"/>
            <a:ext cx="6095554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wie denkt: ik hoor erover, maar weet eigenlijk niet goed wat ik ermee moet?</a:t>
            </a:r>
            <a:endParaRPr lang="en-US" sz="1650" dirty="0"/>
          </a:p>
        </p:txBody>
      </p:sp>
      <p:sp>
        <p:nvSpPr>
          <p:cNvPr id="15" name="Text 8"/>
          <p:cNvSpPr/>
          <p:nvPr/>
        </p:nvSpPr>
        <p:spPr>
          <a:xfrm>
            <a:off x="10239375" y="400050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29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90850"/>
            <a:ext cx="2438400" cy="23717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0" y="3248025"/>
            <a:ext cx="342900" cy="342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990850"/>
            <a:ext cx="2438400" cy="23717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550" y="3248025"/>
            <a:ext cx="34290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990850"/>
            <a:ext cx="2438400" cy="23717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550" y="3248025"/>
            <a:ext cx="34290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2990850"/>
            <a:ext cx="2438400" cy="237172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550" y="3248025"/>
            <a:ext cx="342900" cy="3429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304800" y="476250"/>
            <a:ext cx="9144000" cy="7715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 is AI eigenlijk?</a:t>
            </a:r>
            <a:endParaRPr lang="en-US" sz="4050" dirty="0"/>
          </a:p>
        </p:txBody>
      </p:sp>
      <p:sp>
        <p:nvSpPr>
          <p:cNvPr id="19" name="Text 1"/>
          <p:cNvSpPr/>
          <p:nvPr/>
        </p:nvSpPr>
        <p:spPr>
          <a:xfrm>
            <a:off x="304800" y="1238250"/>
            <a:ext cx="66675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is een verzamelnaam voor systemen die patronen leren herkennen in enorme hoeveelheden data.</a:t>
            </a:r>
            <a:endParaRPr lang="en-US" sz="1800" dirty="0"/>
          </a:p>
        </p:txBody>
      </p:sp>
      <p:sp>
        <p:nvSpPr>
          <p:cNvPr id="20" name="Text 2"/>
          <p:cNvSpPr/>
          <p:nvPr/>
        </p:nvSpPr>
        <p:spPr>
          <a:xfrm>
            <a:off x="304800" y="1924050"/>
            <a:ext cx="66675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Daaronder vallen verschillende soorten modellen die elk op hun eigen manier taal, beeld, video en muziek verwerken.</a:t>
            </a:r>
            <a:endParaRPr lang="en-US" sz="1800" dirty="0"/>
          </a:p>
        </p:txBody>
      </p:sp>
      <p:sp>
        <p:nvSpPr>
          <p:cNvPr id="21" name="Text 3"/>
          <p:cNvSpPr/>
          <p:nvPr/>
        </p:nvSpPr>
        <p:spPr>
          <a:xfrm>
            <a:off x="289560" y="3790950"/>
            <a:ext cx="246888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75"/>
              </a:lnSpc>
              <a:buNone/>
            </a:pPr>
            <a:r>
              <a:rPr lang="en-US" sz="1650" b="1" i="1" dirty="0">
                <a:solidFill>
                  <a:srgbClr val="1A3C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Taalmodellen</a:t>
            </a:r>
            <a:endParaRPr lang="en-US" sz="1650" dirty="0"/>
          </a:p>
        </p:txBody>
      </p:sp>
      <p:sp>
        <p:nvSpPr>
          <p:cNvPr id="22" name="Text 4"/>
          <p:cNvSpPr/>
          <p:nvPr/>
        </p:nvSpPr>
        <p:spPr>
          <a:xfrm>
            <a:off x="495300" y="4181475"/>
            <a:ext cx="2057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ChatGPT, DeepSeek, Claude, Gemini, Copilot</a:t>
            </a:r>
            <a:endParaRPr lang="en-US" sz="1200" dirty="0"/>
          </a:p>
        </p:txBody>
      </p:sp>
      <p:sp>
        <p:nvSpPr>
          <p:cNvPr id="23" name="Text 5"/>
          <p:cNvSpPr/>
          <p:nvPr/>
        </p:nvSpPr>
        <p:spPr>
          <a:xfrm>
            <a:off x="495300" y="4714875"/>
            <a:ext cx="2057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Voorspellen welk woord volgt op het vorige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3337560" y="3790950"/>
            <a:ext cx="246888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75"/>
              </a:lnSpc>
              <a:buNone/>
            </a:pPr>
            <a:r>
              <a:rPr lang="en-US" sz="1650" b="1" i="1" dirty="0">
                <a:solidFill>
                  <a:srgbClr val="1A3C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Beeldmodellen</a:t>
            </a:r>
            <a:endParaRPr lang="en-US" sz="1650" dirty="0"/>
          </a:p>
        </p:txBody>
      </p:sp>
      <p:sp>
        <p:nvSpPr>
          <p:cNvPr id="25" name="Text 7"/>
          <p:cNvSpPr/>
          <p:nvPr/>
        </p:nvSpPr>
        <p:spPr>
          <a:xfrm>
            <a:off x="3337560" y="4181475"/>
            <a:ext cx="24688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DALL·E, Midjourney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3543300" y="4486275"/>
            <a:ext cx="2057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Genereren beelden op basis van tekstbeschrijvingen</a:t>
            </a:r>
            <a:endParaRPr lang="en-US" sz="1200" dirty="0"/>
          </a:p>
        </p:txBody>
      </p:sp>
      <p:sp>
        <p:nvSpPr>
          <p:cNvPr id="27" name="Text 9"/>
          <p:cNvSpPr/>
          <p:nvPr/>
        </p:nvSpPr>
        <p:spPr>
          <a:xfrm>
            <a:off x="6385560" y="3790950"/>
            <a:ext cx="246888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75"/>
              </a:lnSpc>
              <a:buNone/>
            </a:pPr>
            <a:r>
              <a:rPr lang="en-US" sz="1650" b="1" i="1" dirty="0">
                <a:solidFill>
                  <a:srgbClr val="1A3C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Videomodellen</a:t>
            </a:r>
            <a:endParaRPr lang="en-US" sz="1650" dirty="0"/>
          </a:p>
        </p:txBody>
      </p:sp>
      <p:sp>
        <p:nvSpPr>
          <p:cNvPr id="28" name="Text 10"/>
          <p:cNvSpPr/>
          <p:nvPr/>
        </p:nvSpPr>
        <p:spPr>
          <a:xfrm>
            <a:off x="6591300" y="4181475"/>
            <a:ext cx="2057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Sora</a:t>
            </a:r>
            <a:endParaRPr lang="en-US" sz="1200" dirty="0"/>
          </a:p>
        </p:txBody>
      </p:sp>
      <p:sp>
        <p:nvSpPr>
          <p:cNvPr id="29" name="Text 11"/>
          <p:cNvSpPr/>
          <p:nvPr/>
        </p:nvSpPr>
        <p:spPr>
          <a:xfrm>
            <a:off x="6591300" y="4486275"/>
            <a:ext cx="20574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Creatie van video's op basis van tekstuele prompts</a:t>
            </a:r>
            <a:endParaRPr lang="en-US" sz="1200" dirty="0"/>
          </a:p>
        </p:txBody>
      </p:sp>
      <p:sp>
        <p:nvSpPr>
          <p:cNvPr id="30" name="Text 12"/>
          <p:cNvSpPr/>
          <p:nvPr/>
        </p:nvSpPr>
        <p:spPr>
          <a:xfrm>
            <a:off x="9433560" y="3790950"/>
            <a:ext cx="246888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475"/>
              </a:lnSpc>
              <a:buNone/>
            </a:pPr>
            <a:r>
              <a:rPr lang="en-US" sz="1650" b="1" i="1" dirty="0">
                <a:solidFill>
                  <a:srgbClr val="1A3C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Muziekmodellen</a:t>
            </a:r>
            <a:endParaRPr lang="en-US" sz="1650" dirty="0"/>
          </a:p>
        </p:txBody>
      </p:sp>
      <p:sp>
        <p:nvSpPr>
          <p:cNvPr id="31" name="Text 13"/>
          <p:cNvSpPr/>
          <p:nvPr/>
        </p:nvSpPr>
        <p:spPr>
          <a:xfrm>
            <a:off x="9639300" y="4181475"/>
            <a:ext cx="20574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Suno</a:t>
            </a:r>
            <a:endParaRPr lang="en-US" sz="1200" dirty="0"/>
          </a:p>
        </p:txBody>
      </p:sp>
      <p:sp>
        <p:nvSpPr>
          <p:cNvPr id="32" name="Text 14"/>
          <p:cNvSpPr/>
          <p:nvPr/>
        </p:nvSpPr>
        <p:spPr>
          <a:xfrm>
            <a:off x="9639300" y="4486275"/>
            <a:ext cx="20574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333333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Componeren en genereren van muziek in verschillende stijlen</a:t>
            </a:r>
            <a:endParaRPr lang="en-US" sz="1200" dirty="0"/>
          </a:p>
        </p:txBody>
      </p:sp>
      <p:sp>
        <p:nvSpPr>
          <p:cNvPr id="38" name="Text 20"/>
          <p:cNvSpPr/>
          <p:nvPr/>
        </p:nvSpPr>
        <p:spPr>
          <a:xfrm>
            <a:off x="11630620" y="304800"/>
            <a:ext cx="1800225" cy="723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90700"/>
            <a:ext cx="5410200" cy="10953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1981200"/>
            <a:ext cx="22860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28950"/>
            <a:ext cx="5410200" cy="10953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" y="3219450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5410200" cy="10953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75" y="4457700"/>
            <a:ext cx="257175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505450"/>
            <a:ext cx="5410200" cy="1095375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75" y="5695950"/>
            <a:ext cx="22860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790700"/>
            <a:ext cx="5410200" cy="1905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475" y="1971675"/>
            <a:ext cx="190500" cy="190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3848100"/>
            <a:ext cx="5410200" cy="18573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475" y="4029075"/>
            <a:ext cx="190500" cy="1905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304799" y="476250"/>
            <a:ext cx="9100457" cy="11313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455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Taalmodellen en andere AI-vormen</a:t>
            </a:r>
            <a:endParaRPr lang="en-US" sz="4050" dirty="0"/>
          </a:p>
        </p:txBody>
      </p:sp>
      <p:sp>
        <p:nvSpPr>
          <p:cNvPr id="17" name="Text 1"/>
          <p:cNvSpPr/>
          <p:nvPr/>
        </p:nvSpPr>
        <p:spPr>
          <a:xfrm>
            <a:off x="304800" y="1333500"/>
            <a:ext cx="64922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Verschillende AI-modellen</a:t>
            </a:r>
            <a:endParaRPr lang="en-US" sz="1800" dirty="0"/>
          </a:p>
        </p:txBody>
      </p:sp>
      <p:sp>
        <p:nvSpPr>
          <p:cNvPr id="18" name="Text 2"/>
          <p:cNvSpPr/>
          <p:nvPr/>
        </p:nvSpPr>
        <p:spPr>
          <a:xfrm>
            <a:off x="790575" y="1933575"/>
            <a:ext cx="41814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Taalmodellen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790575" y="2200275"/>
            <a:ext cx="501777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ChatGPT, DeepSeek, Claude, Gemini, Copilot</a:t>
            </a:r>
            <a:endParaRPr lang="en-US" sz="1650" dirty="0"/>
          </a:p>
        </p:txBody>
      </p:sp>
      <p:sp>
        <p:nvSpPr>
          <p:cNvPr id="20" name="Text 4"/>
          <p:cNvSpPr/>
          <p:nvPr/>
        </p:nvSpPr>
        <p:spPr>
          <a:xfrm>
            <a:off x="790575" y="2552700"/>
            <a:ext cx="501777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Voorspellen welk woord volgt op het vorige</a:t>
            </a:r>
            <a:endParaRPr lang="en-US" sz="1050" dirty="0"/>
          </a:p>
        </p:txBody>
      </p:sp>
      <p:sp>
        <p:nvSpPr>
          <p:cNvPr id="21" name="Text 5"/>
          <p:cNvSpPr/>
          <p:nvPr/>
        </p:nvSpPr>
        <p:spPr>
          <a:xfrm>
            <a:off x="790575" y="3171825"/>
            <a:ext cx="31908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Beeldmodellen</a:t>
            </a:r>
            <a:endParaRPr lang="en-US" sz="1500" dirty="0"/>
          </a:p>
        </p:txBody>
      </p:sp>
      <p:sp>
        <p:nvSpPr>
          <p:cNvPr id="22" name="Text 6"/>
          <p:cNvSpPr/>
          <p:nvPr/>
        </p:nvSpPr>
        <p:spPr>
          <a:xfrm>
            <a:off x="790575" y="3438525"/>
            <a:ext cx="382905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DALL·E, Midjourney</a:t>
            </a:r>
            <a:endParaRPr lang="en-US" sz="1650" dirty="0"/>
          </a:p>
        </p:txBody>
      </p:sp>
      <p:sp>
        <p:nvSpPr>
          <p:cNvPr id="23" name="Text 7"/>
          <p:cNvSpPr/>
          <p:nvPr/>
        </p:nvSpPr>
        <p:spPr>
          <a:xfrm>
            <a:off x="790575" y="3790950"/>
            <a:ext cx="382905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Genereren beelden op basis van tekstbeschrijvingen</a:t>
            </a:r>
            <a:endParaRPr lang="en-US" sz="1050" dirty="0"/>
          </a:p>
        </p:txBody>
      </p:sp>
      <p:sp>
        <p:nvSpPr>
          <p:cNvPr id="24" name="Text 8"/>
          <p:cNvSpPr/>
          <p:nvPr/>
        </p:nvSpPr>
        <p:spPr>
          <a:xfrm>
            <a:off x="819150" y="4410075"/>
            <a:ext cx="333756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Videomodellen</a:t>
            </a:r>
            <a:endParaRPr lang="en-US" sz="1500" dirty="0"/>
          </a:p>
        </p:txBody>
      </p:sp>
      <p:sp>
        <p:nvSpPr>
          <p:cNvPr id="25" name="Text 9"/>
          <p:cNvSpPr/>
          <p:nvPr/>
        </p:nvSpPr>
        <p:spPr>
          <a:xfrm>
            <a:off x="819150" y="4676775"/>
            <a:ext cx="278130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Sora</a:t>
            </a:r>
            <a:endParaRPr lang="en-US" sz="1650" dirty="0"/>
          </a:p>
        </p:txBody>
      </p:sp>
      <p:sp>
        <p:nvSpPr>
          <p:cNvPr id="26" name="Text 10"/>
          <p:cNvSpPr/>
          <p:nvPr/>
        </p:nvSpPr>
        <p:spPr>
          <a:xfrm>
            <a:off x="819150" y="5029200"/>
            <a:ext cx="33375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Creëren video's op basis van tekst of beelden</a:t>
            </a:r>
            <a:endParaRPr lang="en-US" sz="1050" dirty="0"/>
          </a:p>
        </p:txBody>
      </p:sp>
      <p:sp>
        <p:nvSpPr>
          <p:cNvPr id="27" name="Text 11"/>
          <p:cNvSpPr/>
          <p:nvPr/>
        </p:nvSpPr>
        <p:spPr>
          <a:xfrm>
            <a:off x="790575" y="5648325"/>
            <a:ext cx="3703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Muziekmodellen</a:t>
            </a:r>
            <a:endParaRPr lang="en-US" sz="1500" dirty="0"/>
          </a:p>
        </p:txBody>
      </p:sp>
      <p:sp>
        <p:nvSpPr>
          <p:cNvPr id="28" name="Text 12"/>
          <p:cNvSpPr/>
          <p:nvPr/>
        </p:nvSpPr>
        <p:spPr>
          <a:xfrm>
            <a:off x="790575" y="5915025"/>
            <a:ext cx="308610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Suno</a:t>
            </a:r>
            <a:endParaRPr lang="en-US" sz="1650" dirty="0"/>
          </a:p>
        </p:txBody>
      </p:sp>
      <p:sp>
        <p:nvSpPr>
          <p:cNvPr id="29" name="Text 13"/>
          <p:cNvSpPr/>
          <p:nvPr/>
        </p:nvSpPr>
        <p:spPr>
          <a:xfrm>
            <a:off x="790575" y="6267450"/>
            <a:ext cx="370332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Genereren muziek op basis van tekst of instructies</a:t>
            </a:r>
            <a:endParaRPr lang="en-US" sz="1050" dirty="0"/>
          </a:p>
        </p:txBody>
      </p:sp>
      <p:sp>
        <p:nvSpPr>
          <p:cNvPr id="30" name="Text 14"/>
          <p:cNvSpPr/>
          <p:nvPr/>
        </p:nvSpPr>
        <p:spPr>
          <a:xfrm>
            <a:off x="6324600" y="1333500"/>
            <a:ext cx="54102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Beperkingen van AI</a:t>
            </a:r>
            <a:endParaRPr lang="en-US" sz="1800" dirty="0"/>
          </a:p>
        </p:txBody>
      </p:sp>
      <p:sp>
        <p:nvSpPr>
          <p:cNvPr id="31" name="Text 15"/>
          <p:cNvSpPr/>
          <p:nvPr/>
        </p:nvSpPr>
        <p:spPr>
          <a:xfrm>
            <a:off x="6734175" y="1933575"/>
            <a:ext cx="5124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Bias (Vooroordelen)</a:t>
            </a:r>
            <a:endParaRPr lang="en-US" sz="1500" dirty="0"/>
          </a:p>
        </p:txBody>
      </p:sp>
      <p:sp>
        <p:nvSpPr>
          <p:cNvPr id="32" name="Text 16"/>
          <p:cNvSpPr/>
          <p:nvPr/>
        </p:nvSpPr>
        <p:spPr>
          <a:xfrm>
            <a:off x="6467475" y="2276475"/>
            <a:ext cx="512445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AI-modellen nemen vooroordelen over uit trainingsdata:</a:t>
            </a:r>
            <a:endParaRPr lang="en-US" sz="1650" dirty="0"/>
          </a:p>
        </p:txBody>
      </p:sp>
      <p:sp>
        <p:nvSpPr>
          <p:cNvPr id="33" name="Text 17"/>
          <p:cNvSpPr/>
          <p:nvPr/>
        </p:nvSpPr>
        <p:spPr>
          <a:xfrm>
            <a:off x="6429375" y="2981325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Stereotypering van culturele en sociale groepen</a:t>
            </a:r>
            <a:endParaRPr lang="en-US" sz="1050" dirty="0"/>
          </a:p>
        </p:txBody>
      </p:sp>
      <p:sp>
        <p:nvSpPr>
          <p:cNvPr id="34" name="Text 18"/>
          <p:cNvSpPr/>
          <p:nvPr/>
        </p:nvSpPr>
        <p:spPr>
          <a:xfrm>
            <a:off x="6429375" y="3171825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Westerse, mannelijke en academische perspectieven domineren</a:t>
            </a:r>
            <a:endParaRPr lang="en-US" sz="1050" dirty="0"/>
          </a:p>
        </p:txBody>
      </p:sp>
      <p:sp>
        <p:nvSpPr>
          <p:cNvPr id="35" name="Text 19"/>
          <p:cNvSpPr/>
          <p:nvPr/>
        </p:nvSpPr>
        <p:spPr>
          <a:xfrm>
            <a:off x="6429375" y="3362325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Historische ongelijkheden worden gereproduceerd</a:t>
            </a:r>
            <a:endParaRPr lang="en-US" sz="1050" dirty="0"/>
          </a:p>
        </p:txBody>
      </p:sp>
      <p:sp>
        <p:nvSpPr>
          <p:cNvPr id="36" name="Text 20"/>
          <p:cNvSpPr/>
          <p:nvPr/>
        </p:nvSpPr>
        <p:spPr>
          <a:xfrm>
            <a:off x="6734175" y="3990975"/>
            <a:ext cx="51244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 Hallucinaties</a:t>
            </a:r>
            <a:endParaRPr lang="en-US" sz="1500" dirty="0"/>
          </a:p>
        </p:txBody>
      </p:sp>
      <p:sp>
        <p:nvSpPr>
          <p:cNvPr id="37" name="Text 21"/>
          <p:cNvSpPr/>
          <p:nvPr/>
        </p:nvSpPr>
        <p:spPr>
          <a:xfrm>
            <a:off x="6467475" y="4333875"/>
            <a:ext cx="614934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AI produceert overtuigende maar onjuiste informatie:</a:t>
            </a:r>
            <a:endParaRPr lang="en-US" sz="1650" dirty="0"/>
          </a:p>
        </p:txBody>
      </p:sp>
      <p:sp>
        <p:nvSpPr>
          <p:cNvPr id="38" name="Text 22"/>
          <p:cNvSpPr/>
          <p:nvPr/>
        </p:nvSpPr>
        <p:spPr>
          <a:xfrm>
            <a:off x="6429375" y="4724400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Verzint bronnen, citaten en feiten</a:t>
            </a:r>
            <a:endParaRPr lang="en-US" sz="1050" dirty="0"/>
          </a:p>
        </p:txBody>
      </p:sp>
      <p:sp>
        <p:nvSpPr>
          <p:cNvPr id="39" name="Text 23"/>
          <p:cNvSpPr/>
          <p:nvPr/>
        </p:nvSpPr>
        <p:spPr>
          <a:xfrm>
            <a:off x="6429375" y="4914900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Maakt incorrecte verbanden tussen concepten</a:t>
            </a:r>
            <a:endParaRPr lang="en-US" sz="1050" dirty="0"/>
          </a:p>
        </p:txBody>
      </p:sp>
      <p:sp>
        <p:nvSpPr>
          <p:cNvPr id="40" name="Text 24"/>
          <p:cNvSpPr/>
          <p:nvPr/>
        </p:nvSpPr>
        <p:spPr>
          <a:xfrm>
            <a:off x="6429375" y="5105400"/>
            <a:ext cx="619506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500"/>
              </a:lnSpc>
              <a:buSzPct val="100000"/>
              <a:buChar char="•"/>
            </a:pPr>
            <a:r>
              <a:rPr lang="en-US" sz="10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• Spreekt met schijnbaar gezag over onzin</a:t>
            </a:r>
            <a:endParaRPr lang="en-US" sz="1050" dirty="0"/>
          </a:p>
        </p:txBody>
      </p:sp>
      <p:sp>
        <p:nvSpPr>
          <p:cNvPr id="42" name="Text 26"/>
          <p:cNvSpPr/>
          <p:nvPr/>
        </p:nvSpPr>
        <p:spPr>
          <a:xfrm>
            <a:off x="-428030" y="6972300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33500"/>
            <a:ext cx="5600700" cy="2705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619250"/>
            <a:ext cx="2667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2262783"/>
            <a:ext cx="76200" cy="76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2853333"/>
            <a:ext cx="76200" cy="76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3186708"/>
            <a:ext cx="76200" cy="7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1333500"/>
            <a:ext cx="5600700" cy="27051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1619250"/>
            <a:ext cx="3429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262783"/>
            <a:ext cx="76200" cy="76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853333"/>
            <a:ext cx="76200" cy="76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443883"/>
            <a:ext cx="76200" cy="762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457700"/>
            <a:ext cx="5600700" cy="21907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" y="4743450"/>
            <a:ext cx="342900" cy="3048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5386983"/>
            <a:ext cx="76200" cy="76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5720358"/>
            <a:ext cx="76200" cy="76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6053733"/>
            <a:ext cx="76200" cy="762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100" y="4457700"/>
            <a:ext cx="5600700" cy="219075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600" y="4743450"/>
            <a:ext cx="381000" cy="3048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5386983"/>
            <a:ext cx="76200" cy="76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5977533"/>
            <a:ext cx="76200" cy="762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6310908"/>
            <a:ext cx="76200" cy="762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6975" y="304800"/>
            <a:ext cx="561380" cy="538163"/>
          </a:xfrm>
          <a:prstGeom prst="rect">
            <a:avLst/>
          </a:prstGeom>
        </p:spPr>
      </p:pic>
      <p:sp>
        <p:nvSpPr>
          <p:cNvPr id="24" name="Text 0"/>
          <p:cNvSpPr/>
          <p:nvPr/>
        </p:nvSpPr>
        <p:spPr>
          <a:xfrm>
            <a:off x="304799" y="476250"/>
            <a:ext cx="9100457" cy="1543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Praktische toepassingen in mijn werk</a:t>
            </a:r>
            <a:endParaRPr lang="en-US" sz="4050" dirty="0"/>
          </a:p>
        </p:txBody>
      </p:sp>
      <p:sp>
        <p:nvSpPr>
          <p:cNvPr id="25" name="Text 1"/>
          <p:cNvSpPr/>
          <p:nvPr/>
        </p:nvSpPr>
        <p:spPr>
          <a:xfrm>
            <a:off x="904875" y="1524000"/>
            <a:ext cx="4020324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Praktisch en organisatorisch</a:t>
            </a:r>
            <a:endParaRPr lang="en-US" sz="2100" dirty="0"/>
          </a:p>
        </p:txBody>
      </p:sp>
      <p:sp>
        <p:nvSpPr>
          <p:cNvPr id="26" name="Text 2"/>
          <p:cNvSpPr/>
          <p:nvPr/>
        </p:nvSpPr>
        <p:spPr>
          <a:xfrm>
            <a:off x="685800" y="215265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Vergaderdata omzetten naar iCal-bestand dat direct in de agenda kan</a:t>
            </a:r>
            <a:endParaRPr lang="en-US" sz="1350" dirty="0"/>
          </a:p>
        </p:txBody>
      </p:sp>
      <p:sp>
        <p:nvSpPr>
          <p:cNvPr id="27" name="Text 3"/>
          <p:cNvSpPr/>
          <p:nvPr/>
        </p:nvSpPr>
        <p:spPr>
          <a:xfrm>
            <a:off x="685800" y="2743200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Vergaderingen opnemen, laten transcriberen en samenvatten</a:t>
            </a:r>
            <a:endParaRPr lang="en-US" sz="1350" dirty="0"/>
          </a:p>
        </p:txBody>
      </p:sp>
      <p:sp>
        <p:nvSpPr>
          <p:cNvPr id="28" name="Text 4"/>
          <p:cNvSpPr/>
          <p:nvPr/>
        </p:nvSpPr>
        <p:spPr>
          <a:xfrm>
            <a:off x="685800" y="3076575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Beter aanwezig zijn in het gesprek</a:t>
            </a:r>
            <a:endParaRPr lang="en-US" sz="1350" dirty="0"/>
          </a:p>
        </p:txBody>
      </p:sp>
      <p:sp>
        <p:nvSpPr>
          <p:cNvPr id="29" name="Text 5"/>
          <p:cNvSpPr/>
          <p:nvPr/>
        </p:nvSpPr>
        <p:spPr>
          <a:xfrm>
            <a:off x="6810375" y="1524000"/>
            <a:ext cx="2917329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Creatief en liturgisch</a:t>
            </a:r>
            <a:endParaRPr lang="en-US" sz="2100" dirty="0"/>
          </a:p>
        </p:txBody>
      </p:sp>
      <p:sp>
        <p:nvSpPr>
          <p:cNvPr id="30" name="Text 6"/>
          <p:cNvSpPr/>
          <p:nvPr/>
        </p:nvSpPr>
        <p:spPr>
          <a:xfrm>
            <a:off x="6515100" y="215265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Witte Donderdag stripverhaal van het lijdensverhaal met beeldgenerator</a:t>
            </a:r>
            <a:endParaRPr lang="en-US" sz="1350" dirty="0"/>
          </a:p>
        </p:txBody>
      </p:sp>
      <p:sp>
        <p:nvSpPr>
          <p:cNvPr id="31" name="Text 7"/>
          <p:cNvSpPr/>
          <p:nvPr/>
        </p:nvSpPr>
        <p:spPr>
          <a:xfrm>
            <a:off x="6515100" y="274320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AI de teksten van post-its lezen en terugkerende thema's herkennen</a:t>
            </a:r>
            <a:endParaRPr lang="en-US" sz="1350" dirty="0"/>
          </a:p>
        </p:txBody>
      </p:sp>
      <p:sp>
        <p:nvSpPr>
          <p:cNvPr id="32" name="Text 8"/>
          <p:cNvSpPr/>
          <p:nvPr/>
        </p:nvSpPr>
        <p:spPr>
          <a:xfrm>
            <a:off x="6515100" y="333375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120 vragen genereren voor geloofsgesprekken, verdeeld over zes categorieën</a:t>
            </a:r>
            <a:endParaRPr lang="en-US" sz="1350" dirty="0"/>
          </a:p>
        </p:txBody>
      </p:sp>
      <p:sp>
        <p:nvSpPr>
          <p:cNvPr id="33" name="Text 9"/>
          <p:cNvSpPr/>
          <p:nvPr/>
        </p:nvSpPr>
        <p:spPr>
          <a:xfrm>
            <a:off x="981075" y="4648200"/>
            <a:ext cx="3540442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Theologisch en tekstueel</a:t>
            </a:r>
            <a:endParaRPr lang="en-US" sz="2100" dirty="0"/>
          </a:p>
        </p:txBody>
      </p:sp>
      <p:sp>
        <p:nvSpPr>
          <p:cNvPr id="34" name="Text 10"/>
          <p:cNvSpPr/>
          <p:nvPr/>
        </p:nvSpPr>
        <p:spPr>
          <a:xfrm>
            <a:off x="685800" y="5276850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Context geven voor preekvoorbereiding (lezingen, thema, toon)</a:t>
            </a:r>
            <a:endParaRPr lang="en-US" sz="1350" dirty="0"/>
          </a:p>
        </p:txBody>
      </p:sp>
      <p:sp>
        <p:nvSpPr>
          <p:cNvPr id="35" name="Text 11"/>
          <p:cNvSpPr/>
          <p:nvPr/>
        </p:nvSpPr>
        <p:spPr>
          <a:xfrm>
            <a:off x="685800" y="5610225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AI helpen bij herhalingen en sleutelwoorden in het Hebreeuws</a:t>
            </a:r>
            <a:endParaRPr lang="en-US" sz="1350" dirty="0"/>
          </a:p>
        </p:txBody>
      </p:sp>
      <p:sp>
        <p:nvSpPr>
          <p:cNvPr id="36" name="Text 12"/>
          <p:cNvSpPr/>
          <p:nvPr/>
        </p:nvSpPr>
        <p:spPr>
          <a:xfrm>
            <a:off x="685800" y="594360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AI verbinden aan andere apps via MCP en n8n voor automatisering</a:t>
            </a:r>
            <a:endParaRPr lang="en-US" sz="1350" dirty="0"/>
          </a:p>
        </p:txBody>
      </p:sp>
      <p:sp>
        <p:nvSpPr>
          <p:cNvPr id="37" name="Text 13"/>
          <p:cNvSpPr/>
          <p:nvPr/>
        </p:nvSpPr>
        <p:spPr>
          <a:xfrm>
            <a:off x="6848475" y="4648200"/>
            <a:ext cx="2045434" cy="4000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Communicatie</a:t>
            </a:r>
            <a:endParaRPr lang="en-US" sz="2100" dirty="0"/>
          </a:p>
        </p:txBody>
      </p:sp>
      <p:sp>
        <p:nvSpPr>
          <p:cNvPr id="38" name="Text 14"/>
          <p:cNvSpPr/>
          <p:nvPr/>
        </p:nvSpPr>
        <p:spPr>
          <a:xfrm>
            <a:off x="6515100" y="5276850"/>
            <a:ext cx="5219700" cy="5143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Teksten herschrijven voor kerkblad of social media in gewenste toon</a:t>
            </a:r>
            <a:endParaRPr lang="en-US" sz="1350" dirty="0"/>
          </a:p>
        </p:txBody>
      </p:sp>
      <p:sp>
        <p:nvSpPr>
          <p:cNvPr id="39" name="Text 15"/>
          <p:cNvSpPr/>
          <p:nvPr/>
        </p:nvSpPr>
        <p:spPr>
          <a:xfrm>
            <a:off x="6515100" y="5867400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Vertaling of samenvatting van teksten</a:t>
            </a:r>
            <a:endParaRPr lang="en-US" sz="1350" dirty="0"/>
          </a:p>
        </p:txBody>
      </p:sp>
      <p:sp>
        <p:nvSpPr>
          <p:cNvPr id="40" name="Text 16"/>
          <p:cNvSpPr/>
          <p:nvPr/>
        </p:nvSpPr>
        <p:spPr>
          <a:xfrm>
            <a:off x="6515100" y="6200775"/>
            <a:ext cx="6263640" cy="2571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 Wekelijks 4 uur aan AI-podcasts luisteren voor overzicht</a:t>
            </a:r>
            <a:endParaRPr lang="en-US" sz="1350" dirty="0"/>
          </a:p>
        </p:txBody>
      </p:sp>
      <p:sp>
        <p:nvSpPr>
          <p:cNvPr id="41" name="Text 17"/>
          <p:cNvSpPr/>
          <p:nvPr/>
        </p:nvSpPr>
        <p:spPr>
          <a:xfrm>
            <a:off x="10239375" y="400050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  <p:sp>
        <p:nvSpPr>
          <p:cNvPr id="42" name="Text 18"/>
          <p:cNvSpPr/>
          <p:nvPr/>
        </p:nvSpPr>
        <p:spPr>
          <a:xfrm>
            <a:off x="11476434" y="304800"/>
            <a:ext cx="41076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5/11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104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114300" cy="152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1889522"/>
            <a:ext cx="171450" cy="152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5" y="3077766"/>
            <a:ext cx="171450" cy="1524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5" y="3671888"/>
            <a:ext cx="133350" cy="152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451" y="129540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3926" y="1889522"/>
            <a:ext cx="171450" cy="1524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976" y="2864644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4239569"/>
            <a:ext cx="11430000" cy="2458641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00" y="5191125"/>
            <a:ext cx="209550" cy="20955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304800" y="381000"/>
            <a:ext cx="10287000" cy="56569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455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 15 overwegingen van Micha</a:t>
            </a:r>
            <a:endParaRPr lang="en-US" sz="4050" dirty="0"/>
          </a:p>
        </p:txBody>
      </p:sp>
      <p:sp>
        <p:nvSpPr>
          <p:cNvPr id="13" name="Text 1"/>
          <p:cNvSpPr/>
          <p:nvPr/>
        </p:nvSpPr>
        <p:spPr>
          <a:xfrm>
            <a:off x="685800" y="1238250"/>
            <a:ext cx="3225701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 macht van Big Tech – een paar bedrijven die de regels bepalen</a:t>
            </a:r>
            <a:endParaRPr lang="en-US" sz="1350" dirty="0"/>
          </a:p>
        </p:txBody>
      </p:sp>
      <p:sp>
        <p:nvSpPr>
          <p:cNvPr id="14" name="Text 2"/>
          <p:cNvSpPr/>
          <p:nvPr/>
        </p:nvSpPr>
        <p:spPr>
          <a:xfrm>
            <a:off x="685800" y="1832372"/>
            <a:ext cx="3225701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 fakes en desinformatie – de waarheid komt onder druk te staan</a:t>
            </a:r>
            <a:endParaRPr lang="en-US" sz="1350" dirty="0"/>
          </a:p>
        </p:txBody>
      </p:sp>
      <p:sp>
        <p:nvSpPr>
          <p:cNvPr id="15" name="Text 3"/>
          <p:cNvSpPr/>
          <p:nvPr/>
        </p:nvSpPr>
        <p:spPr>
          <a:xfrm>
            <a:off x="685800" y="2426494"/>
            <a:ext cx="3225701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Moderne slavernij – onderbetaalde datawerkers in het mondiale Zuiden</a:t>
            </a:r>
            <a:endParaRPr lang="en-US" sz="1350" dirty="0"/>
          </a:p>
        </p:txBody>
      </p:sp>
      <p:sp>
        <p:nvSpPr>
          <p:cNvPr id="16" name="Text 4"/>
          <p:cNvSpPr/>
          <p:nvPr/>
        </p:nvSpPr>
        <p:spPr>
          <a:xfrm>
            <a:off x="685800" y="3020616"/>
            <a:ext cx="3225701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Water- en energieverbruik van datacenters</a:t>
            </a:r>
            <a:endParaRPr lang="en-US" sz="1350" dirty="0"/>
          </a:p>
        </p:txBody>
      </p:sp>
      <p:sp>
        <p:nvSpPr>
          <p:cNvPr id="17" name="Text 5"/>
          <p:cNvSpPr/>
          <p:nvPr/>
        </p:nvSpPr>
        <p:spPr>
          <a:xfrm>
            <a:off x="685800" y="3614738"/>
            <a:ext cx="2756237" cy="2399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Privacy-inbreuk en datalekken</a:t>
            </a:r>
            <a:endParaRPr lang="en-US" sz="1350" dirty="0"/>
          </a:p>
        </p:txBody>
      </p:sp>
      <p:sp>
        <p:nvSpPr>
          <p:cNvPr id="18" name="Text 6"/>
          <p:cNvSpPr/>
          <p:nvPr/>
        </p:nvSpPr>
        <p:spPr>
          <a:xfrm>
            <a:off x="4597301" y="1238250"/>
            <a:ext cx="322585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Onbetrouwbare antwoorden en gestolen auteursrecht</a:t>
            </a:r>
            <a:endParaRPr lang="en-US" sz="1350" dirty="0"/>
          </a:p>
        </p:txBody>
      </p:sp>
      <p:sp>
        <p:nvSpPr>
          <p:cNvPr id="19" name="Text 7"/>
          <p:cNvSpPr/>
          <p:nvPr/>
        </p:nvSpPr>
        <p:spPr>
          <a:xfrm>
            <a:off x="4597301" y="1832372"/>
            <a:ext cx="3648135" cy="23991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 vervlakking van het creatieve proces</a:t>
            </a:r>
            <a:endParaRPr lang="en-US" sz="1350" dirty="0"/>
          </a:p>
        </p:txBody>
      </p:sp>
      <p:sp>
        <p:nvSpPr>
          <p:cNvPr id="20" name="Text 8"/>
          <p:cNvSpPr/>
          <p:nvPr/>
        </p:nvSpPr>
        <p:spPr>
          <a:xfrm>
            <a:off x="4597301" y="2213372"/>
            <a:ext cx="322585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Afhankelijkheid en deskilling – we verliezen vaardigheden</a:t>
            </a:r>
            <a:endParaRPr lang="en-US" sz="1350" dirty="0"/>
          </a:p>
        </p:txBody>
      </p:sp>
      <p:sp>
        <p:nvSpPr>
          <p:cNvPr id="21" name="Text 9"/>
          <p:cNvSpPr/>
          <p:nvPr/>
        </p:nvSpPr>
        <p:spPr>
          <a:xfrm>
            <a:off x="4597301" y="2807494"/>
            <a:ext cx="3225850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Versnelling van het leven en de druk om mee te blijven doen</a:t>
            </a:r>
            <a:endParaRPr lang="en-US" sz="1350" dirty="0"/>
          </a:p>
        </p:txBody>
      </p:sp>
      <p:sp>
        <p:nvSpPr>
          <p:cNvPr id="22" name="Text 10"/>
          <p:cNvSpPr/>
          <p:nvPr/>
        </p:nvSpPr>
        <p:spPr>
          <a:xfrm>
            <a:off x="8508950" y="1238250"/>
            <a:ext cx="3225701" cy="4798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 hoogmoed van Babel – de illusie dat wij alles kunnen maken en weten</a:t>
            </a:r>
            <a:endParaRPr lang="en-US" sz="1350" dirty="0"/>
          </a:p>
        </p:txBody>
      </p:sp>
      <p:sp>
        <p:nvSpPr>
          <p:cNvPr id="23" name="Text 11"/>
          <p:cNvSpPr/>
          <p:nvPr/>
        </p:nvSpPr>
        <p:spPr>
          <a:xfrm>
            <a:off x="781050" y="5143500"/>
            <a:ext cx="1104900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Mijn antwoord</a:t>
            </a:r>
            <a:endParaRPr lang="en-US" sz="1650" dirty="0"/>
          </a:p>
        </p:txBody>
      </p:sp>
      <p:sp>
        <p:nvSpPr>
          <p:cNvPr id="24" name="Text 12"/>
          <p:cNvSpPr/>
          <p:nvPr/>
        </p:nvSpPr>
        <p:spPr>
          <a:xfrm>
            <a:off x="495300" y="5553075"/>
            <a:ext cx="11049000" cy="162996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 conclusie: gebruik het niet of zo min mogelijk.
Mijn antwoord: juist daarom wél — maar bewust.Want:</a:t>
            </a:r>
            <a:endParaRPr lang="en-US" sz="1350" dirty="0"/>
          </a:p>
        </p:txBody>
      </p:sp>
      <p:sp>
        <p:nvSpPr>
          <p:cNvPr id="25" name="Text 13"/>
          <p:cNvSpPr/>
          <p:nvPr/>
        </p:nvSpPr>
        <p:spPr>
          <a:xfrm>
            <a:off x="11630620" y="304800"/>
            <a:ext cx="1800225" cy="723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28750"/>
            <a:ext cx="19050" cy="42862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051596"/>
            <a:ext cx="228600" cy="228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2908846"/>
            <a:ext cx="171450" cy="2286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499396"/>
            <a:ext cx="228600" cy="2286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4088170"/>
            <a:ext cx="228600" cy="228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2051596"/>
            <a:ext cx="228600" cy="228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3223171"/>
            <a:ext cx="285750" cy="228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4066290"/>
            <a:ext cx="285750" cy="2286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5820" y="476250"/>
            <a:ext cx="561380" cy="538163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304800" y="476250"/>
            <a:ext cx="10287000" cy="6171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Theologische en pastorale reflectie</a:t>
            </a:r>
            <a:endParaRPr lang="en-US" sz="4050" dirty="0"/>
          </a:p>
        </p:txBody>
      </p:sp>
      <p:sp>
        <p:nvSpPr>
          <p:cNvPr id="14" name="Text 1"/>
          <p:cNvSpPr/>
          <p:nvPr/>
        </p:nvSpPr>
        <p:spPr>
          <a:xfrm>
            <a:off x="304800" y="1428750"/>
            <a:ext cx="5524500" cy="3656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880"/>
              </a:lnSpc>
              <a:buNone/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Theologisch</a:t>
            </a:r>
            <a:endParaRPr lang="en-US" sz="2400" dirty="0"/>
          </a:p>
        </p:txBody>
      </p:sp>
      <p:sp>
        <p:nvSpPr>
          <p:cNvPr id="15" name="Text 2"/>
          <p:cNvSpPr/>
          <p:nvPr/>
        </p:nvSpPr>
        <p:spPr>
          <a:xfrm>
            <a:off x="685800" y="1984921"/>
            <a:ext cx="5143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AI gebruikt taal zonder ervaring of ziel. Dat roept de vraag op: wat maakt menselijke taal bezield?</a:t>
            </a:r>
            <a:endParaRPr lang="en-US" sz="1650" dirty="0"/>
          </a:p>
        </p:txBody>
      </p:sp>
      <p:sp>
        <p:nvSpPr>
          <p:cNvPr id="16" name="Text 3"/>
          <p:cNvSpPr/>
          <p:nvPr/>
        </p:nvSpPr>
        <p:spPr>
          <a:xfrm>
            <a:off x="742950" y="2842171"/>
            <a:ext cx="5566410" cy="3143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Misschien is dat precies waar theologie over gaat.</a:t>
            </a:r>
            <a:endParaRPr lang="en-US" sz="1650" dirty="0"/>
          </a:p>
        </p:txBody>
      </p:sp>
      <p:sp>
        <p:nvSpPr>
          <p:cNvPr id="17" name="Text 4"/>
          <p:cNvSpPr/>
          <p:nvPr/>
        </p:nvSpPr>
        <p:spPr>
          <a:xfrm>
            <a:off x="685800" y="3432721"/>
            <a:ext cx="5143500" cy="942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Imposter </a:t>
            </a:r>
            <a:r>
              <a:rPr lang="en-US" sz="1650" i="1" dirty="0" err="1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syndroom</a:t>
            </a:r>
            <a:endParaRPr lang="en-US" sz="1650" dirty="0"/>
          </a:p>
        </p:txBody>
      </p:sp>
      <p:sp>
        <p:nvSpPr>
          <p:cNvPr id="18" name="Text 5"/>
          <p:cNvSpPr/>
          <p:nvPr/>
        </p:nvSpPr>
        <p:spPr>
          <a:xfrm>
            <a:off x="685800" y="4021495"/>
            <a:ext cx="51435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Misschien is AI een oefening in loslaten van het idee dat alles uit onszelf moet komen.</a:t>
            </a:r>
            <a:endParaRPr lang="en-US" sz="1650" dirty="0"/>
          </a:p>
        </p:txBody>
      </p:sp>
      <p:sp>
        <p:nvSpPr>
          <p:cNvPr id="19" name="Text 6"/>
          <p:cNvSpPr/>
          <p:nvPr/>
        </p:nvSpPr>
        <p:spPr>
          <a:xfrm>
            <a:off x="6477000" y="1428750"/>
            <a:ext cx="5429250" cy="36567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880"/>
              </a:lnSpc>
              <a:buNone/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Pastoraal</a:t>
            </a:r>
            <a:endParaRPr lang="en-US" sz="2400" dirty="0"/>
          </a:p>
        </p:txBody>
      </p:sp>
      <p:sp>
        <p:nvSpPr>
          <p:cNvPr id="20" name="Text 7"/>
          <p:cNvSpPr/>
          <p:nvPr/>
        </p:nvSpPr>
        <p:spPr>
          <a:xfrm>
            <a:off x="6858000" y="1984921"/>
            <a:ext cx="5048250" cy="9429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We krijgen er ook pastoraal mee te maken: mensen die hun baan verliezen, werk dat verandert, onzekerheid over eigen waarde.</a:t>
            </a:r>
            <a:endParaRPr lang="en-US" sz="1650" dirty="0"/>
          </a:p>
        </p:txBody>
      </p:sp>
      <p:sp>
        <p:nvSpPr>
          <p:cNvPr id="21" name="Text 8"/>
          <p:cNvSpPr/>
          <p:nvPr/>
        </p:nvSpPr>
        <p:spPr>
          <a:xfrm>
            <a:off x="6915150" y="3156496"/>
            <a:ext cx="49911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Dat vraagt van ons dat we niet alleen technisch, maar ook existentieel met deze ontwikkeling omgaan.</a:t>
            </a:r>
            <a:endParaRPr lang="en-US" sz="1650" dirty="0"/>
          </a:p>
        </p:txBody>
      </p:sp>
      <p:sp>
        <p:nvSpPr>
          <p:cNvPr id="23" name="Text 10"/>
          <p:cNvSpPr/>
          <p:nvPr/>
        </p:nvSpPr>
        <p:spPr>
          <a:xfrm>
            <a:off x="6915150" y="3999615"/>
            <a:ext cx="4991100" cy="6286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75"/>
              </a:lnSpc>
              <a:buNone/>
            </a:pPr>
            <a:r>
              <a:rPr lang="en-US" sz="1650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Onze kerk heeft een rol te spelen in het duiden van de vragen eromheen.</a:t>
            </a:r>
            <a:endParaRPr lang="en-US" sz="1650" dirty="0"/>
          </a:p>
        </p:txBody>
      </p:sp>
      <p:sp>
        <p:nvSpPr>
          <p:cNvPr id="24" name="Text 11"/>
          <p:cNvSpPr/>
          <p:nvPr/>
        </p:nvSpPr>
        <p:spPr>
          <a:xfrm>
            <a:off x="11478220" y="571500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438275"/>
            <a:ext cx="5219700" cy="25146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917" y="2162175"/>
            <a:ext cx="40005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607" y="2162175"/>
            <a:ext cx="3429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3152775"/>
            <a:ext cx="4762500" cy="571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438275"/>
            <a:ext cx="5219700" cy="28956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2238375"/>
            <a:ext cx="76200" cy="76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2695575"/>
            <a:ext cx="52983" cy="76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3495675"/>
            <a:ext cx="54769" cy="762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4562475"/>
            <a:ext cx="11049000" cy="1143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0275" y="5655469"/>
            <a:ext cx="561380" cy="538163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571500" y="381000"/>
            <a:ext cx="13258800" cy="7715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Frankenstein als spiegel</a:t>
            </a:r>
            <a:endParaRPr lang="en-US" sz="4050" dirty="0"/>
          </a:p>
        </p:txBody>
      </p:sp>
      <p:sp>
        <p:nvSpPr>
          <p:cNvPr id="15" name="Text 1"/>
          <p:cNvSpPr/>
          <p:nvPr/>
        </p:nvSpPr>
        <p:spPr>
          <a:xfrm>
            <a:off x="800100" y="1666875"/>
            <a:ext cx="4762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Het verhaal</a:t>
            </a:r>
            <a:endParaRPr lang="en-US" sz="2250" dirty="0"/>
          </a:p>
        </p:txBody>
      </p:sp>
      <p:sp>
        <p:nvSpPr>
          <p:cNvPr id="16" name="Text 2"/>
          <p:cNvSpPr/>
          <p:nvPr/>
        </p:nvSpPr>
        <p:spPr>
          <a:xfrm>
            <a:off x="2510358" y="2695575"/>
            <a:ext cx="53131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Victor</a:t>
            </a:r>
            <a:endParaRPr lang="en-US" sz="1200" dirty="0"/>
          </a:p>
        </p:txBody>
      </p:sp>
      <p:sp>
        <p:nvSpPr>
          <p:cNvPr id="17" name="Text 3"/>
          <p:cNvSpPr/>
          <p:nvPr/>
        </p:nvSpPr>
        <p:spPr>
          <a:xfrm>
            <a:off x="3251612" y="2695575"/>
            <a:ext cx="6070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monster</a:t>
            </a:r>
            <a:endParaRPr lang="en-US" sz="1200" dirty="0"/>
          </a:p>
        </p:txBody>
      </p:sp>
      <p:sp>
        <p:nvSpPr>
          <p:cNvPr id="18" name="Text 4"/>
          <p:cNvSpPr/>
          <p:nvPr/>
        </p:nvSpPr>
        <p:spPr>
          <a:xfrm>
            <a:off x="942975" y="3152775"/>
            <a:ext cx="4762500" cy="571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500" i="1" dirty="0">
                <a:solidFill>
                  <a:srgbClr val="444444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"Een schepping zonder relatie, zonder erkenning, wordt een monster."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6629400" y="1666875"/>
            <a:ext cx="4762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De parallel</a:t>
            </a:r>
            <a:endParaRPr lang="en-US" sz="2250" dirty="0"/>
          </a:p>
        </p:txBody>
      </p:sp>
      <p:sp>
        <p:nvSpPr>
          <p:cNvPr id="20" name="Text 6"/>
          <p:cNvSpPr/>
          <p:nvPr/>
        </p:nvSpPr>
        <p:spPr>
          <a:xfrm>
            <a:off x="6819900" y="2162175"/>
            <a:ext cx="5138857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creëren AI zonder relatie en erkenning</a:t>
            </a:r>
            <a:endParaRPr lang="en-US" sz="1800" dirty="0"/>
          </a:p>
        </p:txBody>
      </p:sp>
      <p:sp>
        <p:nvSpPr>
          <p:cNvPr id="21" name="Text 7"/>
          <p:cNvSpPr/>
          <p:nvPr/>
        </p:nvSpPr>
        <p:spPr>
          <a:xfrm>
            <a:off x="6796683" y="2619375"/>
            <a:ext cx="4595217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ontspreet niet omdat het kwaad is, maar omdat wij het loslaten</a:t>
            </a:r>
            <a:endParaRPr lang="en-US" sz="1800" dirty="0"/>
          </a:p>
        </p:txBody>
      </p:sp>
      <p:sp>
        <p:nvSpPr>
          <p:cNvPr id="22" name="Text 8"/>
          <p:cNvSpPr/>
          <p:nvPr/>
        </p:nvSpPr>
        <p:spPr>
          <a:xfrm>
            <a:off x="6798469" y="3419475"/>
            <a:ext cx="459343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Ons verantwoordelijkheid: zorg, grenzen, ethiek, gemeenschap</a:t>
            </a:r>
            <a:endParaRPr lang="en-US" sz="1800" dirty="0"/>
          </a:p>
        </p:txBody>
      </p:sp>
      <p:sp>
        <p:nvSpPr>
          <p:cNvPr id="23" name="Text 9"/>
          <p:cNvSpPr/>
          <p:nvPr/>
        </p:nvSpPr>
        <p:spPr>
          <a:xfrm>
            <a:off x="-304800" y="4752975"/>
            <a:ext cx="12801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Shelley schreef dit niet alleen als griezelverhaal, maar als morele waarschuwing:</a:t>
            </a:r>
            <a:endParaRPr lang="en-US" sz="1800" dirty="0"/>
          </a:p>
        </p:txBody>
      </p:sp>
      <p:sp>
        <p:nvSpPr>
          <p:cNvPr id="24" name="Text 10"/>
          <p:cNvSpPr/>
          <p:nvPr/>
        </p:nvSpPr>
        <p:spPr>
          <a:xfrm>
            <a:off x="-304800" y="5172075"/>
            <a:ext cx="12801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wij moeten verantwoordelijkheid nemen voor onze schepping</a:t>
            </a:r>
            <a:endParaRPr lang="en-US" sz="1800" dirty="0"/>
          </a:p>
        </p:txBody>
      </p:sp>
      <p:sp>
        <p:nvSpPr>
          <p:cNvPr id="25" name="Text 11"/>
          <p:cNvSpPr/>
          <p:nvPr/>
        </p:nvSpPr>
        <p:spPr>
          <a:xfrm>
            <a:off x="9972675" y="5750719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781175"/>
            <a:ext cx="228600" cy="304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60290"/>
            <a:ext cx="304800" cy="304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339405"/>
            <a:ext cx="381000" cy="304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6975" y="304800"/>
            <a:ext cx="561380" cy="538163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304800" y="476250"/>
            <a:ext cx="8572500" cy="6171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405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Vragen voor gesprek</a:t>
            </a:r>
            <a:endParaRPr lang="en-US" sz="4050" dirty="0"/>
          </a:p>
        </p:txBody>
      </p:sp>
      <p:sp>
        <p:nvSpPr>
          <p:cNvPr id="8" name="Text 1"/>
          <p:cNvSpPr/>
          <p:nvPr/>
        </p:nvSpPr>
        <p:spPr>
          <a:xfrm>
            <a:off x="800100" y="1714500"/>
            <a:ext cx="7969210" cy="3732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Waar zie jij kansen om AI in je werk zinvol te gebruiken?</a:t>
            </a:r>
            <a:endParaRPr lang="en-US" sz="2100" dirty="0"/>
          </a:p>
        </p:txBody>
      </p:sp>
      <p:sp>
        <p:nvSpPr>
          <p:cNvPr id="9" name="Text 2"/>
          <p:cNvSpPr/>
          <p:nvPr/>
        </p:nvSpPr>
        <p:spPr>
          <a:xfrm>
            <a:off x="800100" y="2493615"/>
            <a:ext cx="6292036" cy="37326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Waar roept het bij jou zorg of weerstand op?</a:t>
            </a:r>
            <a:endParaRPr lang="en-US" sz="2100" dirty="0"/>
          </a:p>
        </p:txBody>
      </p:sp>
      <p:sp>
        <p:nvSpPr>
          <p:cNvPr id="10" name="Text 3"/>
          <p:cNvSpPr/>
          <p:nvPr/>
        </p:nvSpPr>
        <p:spPr>
          <a:xfrm>
            <a:off x="800100" y="3272730"/>
            <a:ext cx="6648450" cy="111978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940"/>
              </a:lnSpc>
              <a:buNone/>
            </a:pPr>
            <a:r>
              <a:rPr lang="en-US" sz="21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Hoe kunnen wij als kerk — als gemeenschap van mensen van vlees en bloed — betekenisvol blijven in een wereld vol algoritmen?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10239375" y="400050"/>
            <a:ext cx="307896" cy="33337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025" i="1" dirty="0">
                <a:solidFill>
                  <a:srgbClr val="000000"/>
                </a:solidFill>
                <a:latin typeface="Hanken Grotesk" pitchFamily="34" charset="0"/>
                <a:ea typeface="Hanken Grotesk" pitchFamily="34" charset="-122"/>
                <a:cs typeface="Hanken Grotesk" pitchFamily="34" charset="-120"/>
              </a:rPr>
              <a:t>→</a:t>
            </a:r>
            <a:endParaRPr lang="en-US" sz="2025" dirty="0"/>
          </a:p>
        </p:txBody>
      </p:sp>
      <p:sp>
        <p:nvSpPr>
          <p:cNvPr id="12" name="Text 5"/>
          <p:cNvSpPr/>
          <p:nvPr/>
        </p:nvSpPr>
        <p:spPr>
          <a:xfrm>
            <a:off x="11502777" y="6362700"/>
            <a:ext cx="461308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dirty="0">
                <a:solidFill>
                  <a:srgbClr val="000000">
                    <a:alpha val="70000"/>
                  </a:srgbClr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10/11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799</Words>
  <Application>Microsoft Office PowerPoint</Application>
  <PresentationFormat>Breedbeeld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Hanken Grotesk</vt:lpstr>
      <vt:lpstr>ui-sans-serif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Microsoft-account</cp:lastModifiedBy>
  <cp:revision>2</cp:revision>
  <dcterms:created xsi:type="dcterms:W3CDTF">2025-11-10T09:16:10Z</dcterms:created>
  <dcterms:modified xsi:type="dcterms:W3CDTF">2025-11-10T12:14:49Z</dcterms:modified>
</cp:coreProperties>
</file>